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slideMasters/slideMaster1.xml" ContentType="application/vnd.openxmlformats-officedocument.presentationml.slideMaster+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5" r:id="rId3"/>
    <p:sldId id="320" r:id="rId4"/>
    <p:sldId id="286" r:id="rId5"/>
    <p:sldId id="321" r:id="rId6"/>
    <p:sldId id="288" r:id="rId7"/>
    <p:sldId id="267" r:id="rId8"/>
    <p:sldId id="297" r:id="rId9"/>
    <p:sldId id="298" r:id="rId10"/>
    <p:sldId id="268" r:id="rId11"/>
    <p:sldId id="270" r:id="rId12"/>
    <p:sldId id="264" r:id="rId13"/>
    <p:sldId id="314" r:id="rId14"/>
    <p:sldId id="265" r:id="rId15"/>
    <p:sldId id="266" r:id="rId16"/>
    <p:sldId id="262" r:id="rId17"/>
    <p:sldId id="259" r:id="rId18"/>
    <p:sldId id="316" r:id="rId19"/>
    <p:sldId id="317" r:id="rId20"/>
    <p:sldId id="263" r:id="rId21"/>
    <p:sldId id="318" r:id="rId22"/>
    <p:sldId id="272" r:id="rId23"/>
    <p:sldId id="271" r:id="rId24"/>
    <p:sldId id="287" r:id="rId25"/>
    <p:sldId id="290" r:id="rId26"/>
    <p:sldId id="377" r:id="rId27"/>
    <p:sldId id="291" r:id="rId28"/>
    <p:sldId id="292" r:id="rId29"/>
    <p:sldId id="289" r:id="rId30"/>
    <p:sldId id="322" r:id="rId31"/>
    <p:sldId id="293" r:id="rId32"/>
    <p:sldId id="371" r:id="rId33"/>
    <p:sldId id="370" r:id="rId34"/>
    <p:sldId id="323" r:id="rId35"/>
    <p:sldId id="373" r:id="rId36"/>
    <p:sldId id="374" r:id="rId37"/>
    <p:sldId id="295" r:id="rId38"/>
    <p:sldId id="296" r:id="rId39"/>
    <p:sldId id="324" r:id="rId40"/>
    <p:sldId id="372" r:id="rId41"/>
    <p:sldId id="376" r:id="rId42"/>
    <p:sldId id="269" r:id="rId43"/>
    <p:sldId id="305" r:id="rId44"/>
    <p:sldId id="378"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536" y="52"/>
      </p:cViewPr>
      <p:guideLst/>
    </p:cSldViewPr>
  </p:slideViewPr>
  <p:notesTextViewPr>
    <p:cViewPr>
      <p:scale>
        <a:sx n="1" d="1"/>
        <a:sy n="1" d="1"/>
      </p:scale>
      <p:origin x="0" y="0"/>
    </p:cViewPr>
  </p:notesTextViewPr>
  <p:sorterViewPr>
    <p:cViewPr>
      <p:scale>
        <a:sx n="100" d="100"/>
        <a:sy n="100" d="100"/>
      </p:scale>
      <p:origin x="0" y="-140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customXml" Target="../customXml/item2.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C4635D-158A-4A18-BCBF-8264A292D43B}" type="doc">
      <dgm:prSet loTypeId="urn:microsoft.com/office/officeart/2005/8/layout/venn1" loCatId="relationship" qsTypeId="urn:microsoft.com/office/officeart/2005/8/quickstyle/simple1" qsCatId="simple" csTypeId="urn:microsoft.com/office/officeart/2005/8/colors/colorful4" csCatId="colorful" phldr="1"/>
      <dgm:spPr/>
    </dgm:pt>
    <dgm:pt modelId="{C3BC8AA0-3049-4DD7-9401-CC6CDE009DD1}">
      <dgm:prSet phldrT="[Text]"/>
      <dgm:spPr/>
      <dgm:t>
        <a:bodyPr/>
        <a:lstStyle/>
        <a:p>
          <a:r>
            <a:rPr lang="en-US" dirty="0"/>
            <a:t>Chiropractor</a:t>
          </a:r>
        </a:p>
      </dgm:t>
    </dgm:pt>
    <dgm:pt modelId="{12130506-1E83-4BD9-8B68-C862758FFEF6}" type="parTrans" cxnId="{A70C43DE-4888-4EBB-821E-0CB4508B5EBC}">
      <dgm:prSet/>
      <dgm:spPr/>
      <dgm:t>
        <a:bodyPr/>
        <a:lstStyle/>
        <a:p>
          <a:endParaRPr lang="en-US"/>
        </a:p>
      </dgm:t>
    </dgm:pt>
    <dgm:pt modelId="{7B823CD3-E7EC-4E66-83AB-3F626A3A557E}" type="sibTrans" cxnId="{A70C43DE-4888-4EBB-821E-0CB4508B5EBC}">
      <dgm:prSet/>
      <dgm:spPr/>
      <dgm:t>
        <a:bodyPr/>
        <a:lstStyle/>
        <a:p>
          <a:endParaRPr lang="en-US"/>
        </a:p>
      </dgm:t>
    </dgm:pt>
    <dgm:pt modelId="{7DA1B87A-3C96-4A5C-81CB-4395F8D22BA7}">
      <dgm:prSet phldrT="[Text]"/>
      <dgm:spPr/>
      <dgm:t>
        <a:bodyPr/>
        <a:lstStyle/>
        <a:p>
          <a:r>
            <a:rPr lang="en-US" dirty="0"/>
            <a:t>Doula</a:t>
          </a:r>
        </a:p>
      </dgm:t>
    </dgm:pt>
    <dgm:pt modelId="{DD048D98-818F-4FEB-AAF7-83EA7DE3BA8B}" type="parTrans" cxnId="{736004E6-CF82-44DA-ACF7-A991D7531A05}">
      <dgm:prSet/>
      <dgm:spPr/>
      <dgm:t>
        <a:bodyPr/>
        <a:lstStyle/>
        <a:p>
          <a:endParaRPr lang="en-US"/>
        </a:p>
      </dgm:t>
    </dgm:pt>
    <dgm:pt modelId="{AAAEDE46-114D-49BC-AB1D-F41ABCF6CF73}" type="sibTrans" cxnId="{736004E6-CF82-44DA-ACF7-A991D7531A05}">
      <dgm:prSet/>
      <dgm:spPr/>
      <dgm:t>
        <a:bodyPr/>
        <a:lstStyle/>
        <a:p>
          <a:endParaRPr lang="en-US"/>
        </a:p>
      </dgm:t>
    </dgm:pt>
    <dgm:pt modelId="{D9411442-F4EF-450C-88F9-F82BE45B277B}" type="pres">
      <dgm:prSet presAssocID="{68C4635D-158A-4A18-BCBF-8264A292D43B}" presName="compositeShape" presStyleCnt="0">
        <dgm:presLayoutVars>
          <dgm:chMax val="7"/>
          <dgm:dir/>
          <dgm:resizeHandles val="exact"/>
        </dgm:presLayoutVars>
      </dgm:prSet>
      <dgm:spPr/>
    </dgm:pt>
    <dgm:pt modelId="{F07135D5-66AB-4D94-B17E-DFACA831DA43}" type="pres">
      <dgm:prSet presAssocID="{C3BC8AA0-3049-4DD7-9401-CC6CDE009DD1}" presName="circ1" presStyleLbl="vennNode1" presStyleIdx="0" presStyleCnt="2"/>
      <dgm:spPr/>
    </dgm:pt>
    <dgm:pt modelId="{A0B73629-5746-4B91-BD5B-A0D634C8C2BF}" type="pres">
      <dgm:prSet presAssocID="{C3BC8AA0-3049-4DD7-9401-CC6CDE009DD1}" presName="circ1Tx" presStyleLbl="revTx" presStyleIdx="0" presStyleCnt="0">
        <dgm:presLayoutVars>
          <dgm:chMax val="0"/>
          <dgm:chPref val="0"/>
          <dgm:bulletEnabled val="1"/>
        </dgm:presLayoutVars>
      </dgm:prSet>
      <dgm:spPr/>
    </dgm:pt>
    <dgm:pt modelId="{850DBF7E-3522-4300-8922-1E4FEFB446C8}" type="pres">
      <dgm:prSet presAssocID="{7DA1B87A-3C96-4A5C-81CB-4395F8D22BA7}" presName="circ2" presStyleLbl="vennNode1" presStyleIdx="1" presStyleCnt="2"/>
      <dgm:spPr/>
    </dgm:pt>
    <dgm:pt modelId="{DF947283-B61B-40C0-B531-4255A19EF70A}" type="pres">
      <dgm:prSet presAssocID="{7DA1B87A-3C96-4A5C-81CB-4395F8D22BA7}" presName="circ2Tx" presStyleLbl="revTx" presStyleIdx="0" presStyleCnt="0">
        <dgm:presLayoutVars>
          <dgm:chMax val="0"/>
          <dgm:chPref val="0"/>
          <dgm:bulletEnabled val="1"/>
        </dgm:presLayoutVars>
      </dgm:prSet>
      <dgm:spPr/>
    </dgm:pt>
  </dgm:ptLst>
  <dgm:cxnLst>
    <dgm:cxn modelId="{BAC3A400-985B-47C7-A3A6-9FFB7E86B259}" type="presOf" srcId="{C3BC8AA0-3049-4DD7-9401-CC6CDE009DD1}" destId="{A0B73629-5746-4B91-BD5B-A0D634C8C2BF}" srcOrd="1" destOrd="0" presId="urn:microsoft.com/office/officeart/2005/8/layout/venn1"/>
    <dgm:cxn modelId="{8819C00E-4E55-4DB2-AB2D-C62EA6F5CDF4}" type="presOf" srcId="{7DA1B87A-3C96-4A5C-81CB-4395F8D22BA7}" destId="{DF947283-B61B-40C0-B531-4255A19EF70A}" srcOrd="1" destOrd="0" presId="urn:microsoft.com/office/officeart/2005/8/layout/venn1"/>
    <dgm:cxn modelId="{B0C27317-B7AD-4610-854E-8E7768071185}" type="presOf" srcId="{68C4635D-158A-4A18-BCBF-8264A292D43B}" destId="{D9411442-F4EF-450C-88F9-F82BE45B277B}" srcOrd="0" destOrd="0" presId="urn:microsoft.com/office/officeart/2005/8/layout/venn1"/>
    <dgm:cxn modelId="{8F24937B-B07F-42DA-9198-72285F34BF45}" type="presOf" srcId="{7DA1B87A-3C96-4A5C-81CB-4395F8D22BA7}" destId="{850DBF7E-3522-4300-8922-1E4FEFB446C8}" srcOrd="0" destOrd="0" presId="urn:microsoft.com/office/officeart/2005/8/layout/venn1"/>
    <dgm:cxn modelId="{704E518A-2F61-43B0-810C-E0817F4012BD}" type="presOf" srcId="{C3BC8AA0-3049-4DD7-9401-CC6CDE009DD1}" destId="{F07135D5-66AB-4D94-B17E-DFACA831DA43}" srcOrd="0" destOrd="0" presId="urn:microsoft.com/office/officeart/2005/8/layout/venn1"/>
    <dgm:cxn modelId="{A70C43DE-4888-4EBB-821E-0CB4508B5EBC}" srcId="{68C4635D-158A-4A18-BCBF-8264A292D43B}" destId="{C3BC8AA0-3049-4DD7-9401-CC6CDE009DD1}" srcOrd="0" destOrd="0" parTransId="{12130506-1E83-4BD9-8B68-C862758FFEF6}" sibTransId="{7B823CD3-E7EC-4E66-83AB-3F626A3A557E}"/>
    <dgm:cxn modelId="{736004E6-CF82-44DA-ACF7-A991D7531A05}" srcId="{68C4635D-158A-4A18-BCBF-8264A292D43B}" destId="{7DA1B87A-3C96-4A5C-81CB-4395F8D22BA7}" srcOrd="1" destOrd="0" parTransId="{DD048D98-818F-4FEB-AAF7-83EA7DE3BA8B}" sibTransId="{AAAEDE46-114D-49BC-AB1D-F41ABCF6CF73}"/>
    <dgm:cxn modelId="{89C99ABC-9F62-4689-8F12-D95978A93947}" type="presParOf" srcId="{D9411442-F4EF-450C-88F9-F82BE45B277B}" destId="{F07135D5-66AB-4D94-B17E-DFACA831DA43}" srcOrd="0" destOrd="0" presId="urn:microsoft.com/office/officeart/2005/8/layout/venn1"/>
    <dgm:cxn modelId="{1A6E7135-E3A2-4370-A4C3-82DC0793DC23}" type="presParOf" srcId="{D9411442-F4EF-450C-88F9-F82BE45B277B}" destId="{A0B73629-5746-4B91-BD5B-A0D634C8C2BF}" srcOrd="1" destOrd="0" presId="urn:microsoft.com/office/officeart/2005/8/layout/venn1"/>
    <dgm:cxn modelId="{E6998043-AC92-4DF1-B4F8-71847F39D4B9}" type="presParOf" srcId="{D9411442-F4EF-450C-88F9-F82BE45B277B}" destId="{850DBF7E-3522-4300-8922-1E4FEFB446C8}" srcOrd="2" destOrd="0" presId="urn:microsoft.com/office/officeart/2005/8/layout/venn1"/>
    <dgm:cxn modelId="{19BB770D-7EC3-403D-90CB-CB987E341DDD}" type="presParOf" srcId="{D9411442-F4EF-450C-88F9-F82BE45B277B}" destId="{DF947283-B61B-40C0-B531-4255A19EF70A}"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E31B5C-45EB-4877-B25E-6B276034FEC8}" type="doc">
      <dgm:prSet loTypeId="urn:microsoft.com/office/officeart/2005/8/layout/hList1" loCatId="list" qsTypeId="urn:microsoft.com/office/officeart/2005/8/quickstyle/simple1" qsCatId="simple" csTypeId="urn:microsoft.com/office/officeart/2005/8/colors/colorful2" csCatId="colorful"/>
      <dgm:spPr/>
      <dgm:t>
        <a:bodyPr/>
        <a:lstStyle/>
        <a:p>
          <a:endParaRPr lang="en-US"/>
        </a:p>
      </dgm:t>
    </dgm:pt>
    <dgm:pt modelId="{B500A933-2C0F-4184-B70D-0C4321B4F166}">
      <dgm:prSet/>
      <dgm:spPr/>
      <dgm:t>
        <a:bodyPr/>
        <a:lstStyle/>
        <a:p>
          <a:r>
            <a:rPr lang="en-US"/>
            <a:t>Pregnancy – Immune suppressed state</a:t>
          </a:r>
        </a:p>
      </dgm:t>
    </dgm:pt>
    <dgm:pt modelId="{C6031B60-25BD-4A1D-AE71-DCA6A2659C30}" type="parTrans" cxnId="{6D6D3706-94F0-45C7-8F82-B028E8758D64}">
      <dgm:prSet/>
      <dgm:spPr/>
      <dgm:t>
        <a:bodyPr/>
        <a:lstStyle/>
        <a:p>
          <a:endParaRPr lang="en-US"/>
        </a:p>
      </dgm:t>
    </dgm:pt>
    <dgm:pt modelId="{2DB89D37-4FA8-4FFB-A462-642E31BF1077}" type="sibTrans" cxnId="{6D6D3706-94F0-45C7-8F82-B028E8758D64}">
      <dgm:prSet/>
      <dgm:spPr/>
      <dgm:t>
        <a:bodyPr/>
        <a:lstStyle/>
        <a:p>
          <a:endParaRPr lang="en-US"/>
        </a:p>
      </dgm:t>
    </dgm:pt>
    <dgm:pt modelId="{61901B05-6C83-4097-97CC-9B9756F19066}">
      <dgm:prSet/>
      <dgm:spPr/>
      <dgm:t>
        <a:bodyPr/>
        <a:lstStyle/>
        <a:p>
          <a:r>
            <a:rPr lang="en-US"/>
            <a:t>Baby is considered “foreign” which maintains pregnancy</a:t>
          </a:r>
        </a:p>
      </dgm:t>
    </dgm:pt>
    <dgm:pt modelId="{E00EE4F6-BB91-4706-9BE5-2B591CF16585}" type="parTrans" cxnId="{7C215ABA-3418-4AB5-8D7B-C6214A0257BE}">
      <dgm:prSet/>
      <dgm:spPr/>
      <dgm:t>
        <a:bodyPr/>
        <a:lstStyle/>
        <a:p>
          <a:endParaRPr lang="en-US"/>
        </a:p>
      </dgm:t>
    </dgm:pt>
    <dgm:pt modelId="{7DF9AE2C-AC96-4D90-9204-92607DE298D5}" type="sibTrans" cxnId="{7C215ABA-3418-4AB5-8D7B-C6214A0257BE}">
      <dgm:prSet/>
      <dgm:spPr/>
      <dgm:t>
        <a:bodyPr/>
        <a:lstStyle/>
        <a:p>
          <a:endParaRPr lang="en-US"/>
        </a:p>
      </dgm:t>
    </dgm:pt>
    <dgm:pt modelId="{BFE703FF-77A9-434A-BE5B-50BBE8D73005}">
      <dgm:prSet/>
      <dgm:spPr/>
      <dgm:t>
        <a:bodyPr/>
        <a:lstStyle/>
        <a:p>
          <a:r>
            <a:rPr lang="en-US"/>
            <a:t>At the time of delivery mom’s T Cells change the suppression state and move towards a proinflammatory state</a:t>
          </a:r>
        </a:p>
      </dgm:t>
    </dgm:pt>
    <dgm:pt modelId="{BBC67AE6-43F7-43D7-980D-114F77B44592}" type="parTrans" cxnId="{A12E36FF-22B8-40E5-9F15-9D4D8FDBC3C9}">
      <dgm:prSet/>
      <dgm:spPr/>
      <dgm:t>
        <a:bodyPr/>
        <a:lstStyle/>
        <a:p>
          <a:endParaRPr lang="en-US"/>
        </a:p>
      </dgm:t>
    </dgm:pt>
    <dgm:pt modelId="{57AD9093-66F1-48B2-BBB6-59BB93234265}" type="sibTrans" cxnId="{A12E36FF-22B8-40E5-9F15-9D4D8FDBC3C9}">
      <dgm:prSet/>
      <dgm:spPr/>
      <dgm:t>
        <a:bodyPr/>
        <a:lstStyle/>
        <a:p>
          <a:endParaRPr lang="en-US"/>
        </a:p>
      </dgm:t>
    </dgm:pt>
    <dgm:pt modelId="{0E265845-E45C-43C3-A3E1-5B4BC9370416}">
      <dgm:prSet/>
      <dgm:spPr/>
      <dgm:t>
        <a:bodyPr/>
        <a:lstStyle/>
        <a:p>
          <a:r>
            <a:rPr lang="en-US"/>
            <a:t>Baby it is time to come into world</a:t>
          </a:r>
        </a:p>
      </dgm:t>
    </dgm:pt>
    <dgm:pt modelId="{D172CA56-0B3A-4223-9768-C69E7BC14D65}" type="parTrans" cxnId="{3F2278BC-ABB8-477B-BC06-017980A7A4B1}">
      <dgm:prSet/>
      <dgm:spPr/>
      <dgm:t>
        <a:bodyPr/>
        <a:lstStyle/>
        <a:p>
          <a:endParaRPr lang="en-US"/>
        </a:p>
      </dgm:t>
    </dgm:pt>
    <dgm:pt modelId="{1D806FD3-827C-4273-AE26-153C086364FA}" type="sibTrans" cxnId="{3F2278BC-ABB8-477B-BC06-017980A7A4B1}">
      <dgm:prSet/>
      <dgm:spPr/>
      <dgm:t>
        <a:bodyPr/>
        <a:lstStyle/>
        <a:p>
          <a:endParaRPr lang="en-US"/>
        </a:p>
      </dgm:t>
    </dgm:pt>
    <dgm:pt modelId="{0C4E728F-756C-4359-93C2-F1927E1CB98E}">
      <dgm:prSet/>
      <dgm:spPr/>
      <dgm:t>
        <a:bodyPr/>
        <a:lstStyle/>
        <a:p>
          <a:r>
            <a:rPr lang="en-US"/>
            <a:t>Stress during pregnancy – mom can rob cortisol from the baby through the umbilical cord</a:t>
          </a:r>
        </a:p>
      </dgm:t>
    </dgm:pt>
    <dgm:pt modelId="{11D01F60-BF45-4E9D-95E1-7AFDD8721D69}" type="parTrans" cxnId="{B8E69697-0E9B-4CD4-93B3-E1F98153FF3C}">
      <dgm:prSet/>
      <dgm:spPr/>
      <dgm:t>
        <a:bodyPr/>
        <a:lstStyle/>
        <a:p>
          <a:endParaRPr lang="en-US"/>
        </a:p>
      </dgm:t>
    </dgm:pt>
    <dgm:pt modelId="{32F84851-56D3-464B-B345-2ED20984B9B7}" type="sibTrans" cxnId="{B8E69697-0E9B-4CD4-93B3-E1F98153FF3C}">
      <dgm:prSet/>
      <dgm:spPr/>
      <dgm:t>
        <a:bodyPr/>
        <a:lstStyle/>
        <a:p>
          <a:endParaRPr lang="en-US"/>
        </a:p>
      </dgm:t>
    </dgm:pt>
    <dgm:pt modelId="{3FBC7C83-04C9-40FF-99B1-B0DD4C893D95}">
      <dgm:prSet/>
      <dgm:spPr/>
      <dgm:t>
        <a:bodyPr/>
        <a:lstStyle/>
        <a:p>
          <a:r>
            <a:rPr lang="en-US"/>
            <a:t>Changes the entire environment and outcome</a:t>
          </a:r>
        </a:p>
      </dgm:t>
    </dgm:pt>
    <dgm:pt modelId="{285048F7-E680-499E-A5EB-B00F8C8612E1}" type="parTrans" cxnId="{4A893F2F-5378-439E-838C-840B579F92F4}">
      <dgm:prSet/>
      <dgm:spPr/>
      <dgm:t>
        <a:bodyPr/>
        <a:lstStyle/>
        <a:p>
          <a:endParaRPr lang="en-US"/>
        </a:p>
      </dgm:t>
    </dgm:pt>
    <dgm:pt modelId="{6CC136F5-357A-4BD4-AB63-276D235F0890}" type="sibTrans" cxnId="{4A893F2F-5378-439E-838C-840B579F92F4}">
      <dgm:prSet/>
      <dgm:spPr/>
      <dgm:t>
        <a:bodyPr/>
        <a:lstStyle/>
        <a:p>
          <a:endParaRPr lang="en-US"/>
        </a:p>
      </dgm:t>
    </dgm:pt>
    <dgm:pt modelId="{7A09D251-79A3-4207-91CC-5A385B650A33}">
      <dgm:prSet/>
      <dgm:spPr/>
      <dgm:t>
        <a:bodyPr/>
        <a:lstStyle/>
        <a:p>
          <a:r>
            <a:rPr lang="en-US"/>
            <a:t>Hijacking the developing amygdala </a:t>
          </a:r>
        </a:p>
      </dgm:t>
    </dgm:pt>
    <dgm:pt modelId="{6499EF0F-6E30-4CB2-BE02-3765E5BC4AD6}" type="parTrans" cxnId="{C2793134-E367-4A71-AB11-E769D4E0D8B9}">
      <dgm:prSet/>
      <dgm:spPr/>
      <dgm:t>
        <a:bodyPr/>
        <a:lstStyle/>
        <a:p>
          <a:endParaRPr lang="en-US"/>
        </a:p>
      </dgm:t>
    </dgm:pt>
    <dgm:pt modelId="{85A00D70-11A4-4BC5-A4EB-16F1080DC5BF}" type="sibTrans" cxnId="{C2793134-E367-4A71-AB11-E769D4E0D8B9}">
      <dgm:prSet/>
      <dgm:spPr/>
      <dgm:t>
        <a:bodyPr/>
        <a:lstStyle/>
        <a:p>
          <a:endParaRPr lang="en-US"/>
        </a:p>
      </dgm:t>
    </dgm:pt>
    <dgm:pt modelId="{D71F98C3-B52C-482C-88CC-C0AE9E6CA885}">
      <dgm:prSet/>
      <dgm:spPr/>
      <dgm:t>
        <a:bodyPr/>
        <a:lstStyle/>
        <a:p>
          <a:r>
            <a:rPr lang="en-US"/>
            <a:t>Vaccines given to mom = proinflammation</a:t>
          </a:r>
        </a:p>
      </dgm:t>
    </dgm:pt>
    <dgm:pt modelId="{E8EE31DA-81FA-4F92-A6EE-9BA81B0ABD26}" type="parTrans" cxnId="{EC8D376A-E168-4E8F-9A8B-33A34DA6AA4E}">
      <dgm:prSet/>
      <dgm:spPr/>
      <dgm:t>
        <a:bodyPr/>
        <a:lstStyle/>
        <a:p>
          <a:endParaRPr lang="en-US"/>
        </a:p>
      </dgm:t>
    </dgm:pt>
    <dgm:pt modelId="{4F99E1B9-8C82-42CE-8E14-746D400E4A0A}" type="sibTrans" cxnId="{EC8D376A-E168-4E8F-9A8B-33A34DA6AA4E}">
      <dgm:prSet/>
      <dgm:spPr/>
      <dgm:t>
        <a:bodyPr/>
        <a:lstStyle/>
        <a:p>
          <a:endParaRPr lang="en-US"/>
        </a:p>
      </dgm:t>
    </dgm:pt>
    <dgm:pt modelId="{FC99EEFC-C022-415A-A2FE-984D646E6C24}">
      <dgm:prSet/>
      <dgm:spPr/>
      <dgm:t>
        <a:bodyPr/>
        <a:lstStyle/>
        <a:p>
          <a:r>
            <a:rPr lang="en-US"/>
            <a:t>28 - 36 weeks</a:t>
          </a:r>
        </a:p>
      </dgm:t>
    </dgm:pt>
    <dgm:pt modelId="{99119E91-6FB1-4F03-A1E5-C845EF83BEE3}" type="parTrans" cxnId="{E70DE466-ECF9-4963-87C9-C67BF4D95C65}">
      <dgm:prSet/>
      <dgm:spPr/>
      <dgm:t>
        <a:bodyPr/>
        <a:lstStyle/>
        <a:p>
          <a:endParaRPr lang="en-US"/>
        </a:p>
      </dgm:t>
    </dgm:pt>
    <dgm:pt modelId="{B317B9AD-F7F0-4F0A-BE5B-7D255A45F259}" type="sibTrans" cxnId="{E70DE466-ECF9-4963-87C9-C67BF4D95C65}">
      <dgm:prSet/>
      <dgm:spPr/>
      <dgm:t>
        <a:bodyPr/>
        <a:lstStyle/>
        <a:p>
          <a:endParaRPr lang="en-US"/>
        </a:p>
      </dgm:t>
    </dgm:pt>
    <dgm:pt modelId="{8AB93EC8-FC55-48D1-A5E3-6E5A4866DD0C}">
      <dgm:prSet/>
      <dgm:spPr/>
      <dgm:t>
        <a:bodyPr/>
        <a:lstStyle/>
        <a:p>
          <a:r>
            <a:rPr lang="en-US"/>
            <a:t>Foreign injection &gt; Inflammation &gt; Mitochondria under stress </a:t>
          </a:r>
        </a:p>
      </dgm:t>
    </dgm:pt>
    <dgm:pt modelId="{04746AA5-0B27-431E-BC10-2A0846345BFF}" type="parTrans" cxnId="{195742C6-A425-43BE-B1BE-BEAED5BED2AF}">
      <dgm:prSet/>
      <dgm:spPr/>
      <dgm:t>
        <a:bodyPr/>
        <a:lstStyle/>
        <a:p>
          <a:endParaRPr lang="en-US"/>
        </a:p>
      </dgm:t>
    </dgm:pt>
    <dgm:pt modelId="{E18ECAA8-E30A-45EC-B63C-97C988FDC1E3}" type="sibTrans" cxnId="{195742C6-A425-43BE-B1BE-BEAED5BED2AF}">
      <dgm:prSet/>
      <dgm:spPr/>
      <dgm:t>
        <a:bodyPr/>
        <a:lstStyle/>
        <a:p>
          <a:endParaRPr lang="en-US"/>
        </a:p>
      </dgm:t>
    </dgm:pt>
    <dgm:pt modelId="{0E8982A8-8447-4988-A783-46B908DAD62B}" type="pres">
      <dgm:prSet presAssocID="{0DE31B5C-45EB-4877-B25E-6B276034FEC8}" presName="Name0" presStyleCnt="0">
        <dgm:presLayoutVars>
          <dgm:dir/>
          <dgm:animLvl val="lvl"/>
          <dgm:resizeHandles val="exact"/>
        </dgm:presLayoutVars>
      </dgm:prSet>
      <dgm:spPr/>
    </dgm:pt>
    <dgm:pt modelId="{FDCD0AA2-0660-472B-B4F6-E04184B91E31}" type="pres">
      <dgm:prSet presAssocID="{B500A933-2C0F-4184-B70D-0C4321B4F166}" presName="composite" presStyleCnt="0"/>
      <dgm:spPr/>
    </dgm:pt>
    <dgm:pt modelId="{DF2C7695-785F-4A4D-80A5-6756FB251607}" type="pres">
      <dgm:prSet presAssocID="{B500A933-2C0F-4184-B70D-0C4321B4F166}" presName="parTx" presStyleLbl="alignNode1" presStyleIdx="0" presStyleCnt="4">
        <dgm:presLayoutVars>
          <dgm:chMax val="0"/>
          <dgm:chPref val="0"/>
          <dgm:bulletEnabled val="1"/>
        </dgm:presLayoutVars>
      </dgm:prSet>
      <dgm:spPr/>
    </dgm:pt>
    <dgm:pt modelId="{EB4F13D2-67A4-4F47-AE5B-24F65FB53B53}" type="pres">
      <dgm:prSet presAssocID="{B500A933-2C0F-4184-B70D-0C4321B4F166}" presName="desTx" presStyleLbl="alignAccFollowNode1" presStyleIdx="0" presStyleCnt="4">
        <dgm:presLayoutVars>
          <dgm:bulletEnabled val="1"/>
        </dgm:presLayoutVars>
      </dgm:prSet>
      <dgm:spPr/>
    </dgm:pt>
    <dgm:pt modelId="{97DB3335-CA2E-4478-AC1A-A64702524629}" type="pres">
      <dgm:prSet presAssocID="{2DB89D37-4FA8-4FFB-A462-642E31BF1077}" presName="space" presStyleCnt="0"/>
      <dgm:spPr/>
    </dgm:pt>
    <dgm:pt modelId="{5F867698-50C8-4707-AB0C-DB55E649C439}" type="pres">
      <dgm:prSet presAssocID="{BFE703FF-77A9-434A-BE5B-50BBE8D73005}" presName="composite" presStyleCnt="0"/>
      <dgm:spPr/>
    </dgm:pt>
    <dgm:pt modelId="{16847459-0DF9-4DC9-BA6E-EEA7DD137660}" type="pres">
      <dgm:prSet presAssocID="{BFE703FF-77A9-434A-BE5B-50BBE8D73005}" presName="parTx" presStyleLbl="alignNode1" presStyleIdx="1" presStyleCnt="4">
        <dgm:presLayoutVars>
          <dgm:chMax val="0"/>
          <dgm:chPref val="0"/>
          <dgm:bulletEnabled val="1"/>
        </dgm:presLayoutVars>
      </dgm:prSet>
      <dgm:spPr/>
    </dgm:pt>
    <dgm:pt modelId="{1641F07A-E4B0-46CE-B58B-AC578343DF21}" type="pres">
      <dgm:prSet presAssocID="{BFE703FF-77A9-434A-BE5B-50BBE8D73005}" presName="desTx" presStyleLbl="alignAccFollowNode1" presStyleIdx="1" presStyleCnt="4">
        <dgm:presLayoutVars>
          <dgm:bulletEnabled val="1"/>
        </dgm:presLayoutVars>
      </dgm:prSet>
      <dgm:spPr/>
    </dgm:pt>
    <dgm:pt modelId="{CBF77453-FAAF-45E3-9D5B-E58A0E296DDD}" type="pres">
      <dgm:prSet presAssocID="{57AD9093-66F1-48B2-BBB6-59BB93234265}" presName="space" presStyleCnt="0"/>
      <dgm:spPr/>
    </dgm:pt>
    <dgm:pt modelId="{1B50CF95-F507-4812-BF8A-2562AC2D9C31}" type="pres">
      <dgm:prSet presAssocID="{0C4E728F-756C-4359-93C2-F1927E1CB98E}" presName="composite" presStyleCnt="0"/>
      <dgm:spPr/>
    </dgm:pt>
    <dgm:pt modelId="{F443D5C6-9537-4D74-BF5A-C393E173A14B}" type="pres">
      <dgm:prSet presAssocID="{0C4E728F-756C-4359-93C2-F1927E1CB98E}" presName="parTx" presStyleLbl="alignNode1" presStyleIdx="2" presStyleCnt="4">
        <dgm:presLayoutVars>
          <dgm:chMax val="0"/>
          <dgm:chPref val="0"/>
          <dgm:bulletEnabled val="1"/>
        </dgm:presLayoutVars>
      </dgm:prSet>
      <dgm:spPr/>
    </dgm:pt>
    <dgm:pt modelId="{42AAB480-2A72-4702-8778-A46D7132533A}" type="pres">
      <dgm:prSet presAssocID="{0C4E728F-756C-4359-93C2-F1927E1CB98E}" presName="desTx" presStyleLbl="alignAccFollowNode1" presStyleIdx="2" presStyleCnt="4">
        <dgm:presLayoutVars>
          <dgm:bulletEnabled val="1"/>
        </dgm:presLayoutVars>
      </dgm:prSet>
      <dgm:spPr/>
    </dgm:pt>
    <dgm:pt modelId="{3391BB73-1B16-42D1-9F61-7B4A03C7ECBF}" type="pres">
      <dgm:prSet presAssocID="{32F84851-56D3-464B-B345-2ED20984B9B7}" presName="space" presStyleCnt="0"/>
      <dgm:spPr/>
    </dgm:pt>
    <dgm:pt modelId="{DC735BC7-2994-4710-BB29-67AC82E3B644}" type="pres">
      <dgm:prSet presAssocID="{D71F98C3-B52C-482C-88CC-C0AE9E6CA885}" presName="composite" presStyleCnt="0"/>
      <dgm:spPr/>
    </dgm:pt>
    <dgm:pt modelId="{C87CAC28-A574-450C-B058-FAA908B18016}" type="pres">
      <dgm:prSet presAssocID="{D71F98C3-B52C-482C-88CC-C0AE9E6CA885}" presName="parTx" presStyleLbl="alignNode1" presStyleIdx="3" presStyleCnt="4">
        <dgm:presLayoutVars>
          <dgm:chMax val="0"/>
          <dgm:chPref val="0"/>
          <dgm:bulletEnabled val="1"/>
        </dgm:presLayoutVars>
      </dgm:prSet>
      <dgm:spPr/>
    </dgm:pt>
    <dgm:pt modelId="{405E10F5-0732-4E85-9774-B319A4C39884}" type="pres">
      <dgm:prSet presAssocID="{D71F98C3-B52C-482C-88CC-C0AE9E6CA885}" presName="desTx" presStyleLbl="alignAccFollowNode1" presStyleIdx="3" presStyleCnt="4">
        <dgm:presLayoutVars>
          <dgm:bulletEnabled val="1"/>
        </dgm:presLayoutVars>
      </dgm:prSet>
      <dgm:spPr/>
    </dgm:pt>
  </dgm:ptLst>
  <dgm:cxnLst>
    <dgm:cxn modelId="{6D6D3706-94F0-45C7-8F82-B028E8758D64}" srcId="{0DE31B5C-45EB-4877-B25E-6B276034FEC8}" destId="{B500A933-2C0F-4184-B70D-0C4321B4F166}" srcOrd="0" destOrd="0" parTransId="{C6031B60-25BD-4A1D-AE71-DCA6A2659C30}" sibTransId="{2DB89D37-4FA8-4FFB-A462-642E31BF1077}"/>
    <dgm:cxn modelId="{7BA19218-4557-45DD-8EAD-CC4208B192F6}" type="presOf" srcId="{61901B05-6C83-4097-97CC-9B9756F19066}" destId="{EB4F13D2-67A4-4F47-AE5B-24F65FB53B53}" srcOrd="0" destOrd="0" presId="urn:microsoft.com/office/officeart/2005/8/layout/hList1"/>
    <dgm:cxn modelId="{4A893F2F-5378-439E-838C-840B579F92F4}" srcId="{0C4E728F-756C-4359-93C2-F1927E1CB98E}" destId="{3FBC7C83-04C9-40FF-99B1-B0DD4C893D95}" srcOrd="0" destOrd="0" parTransId="{285048F7-E680-499E-A5EB-B00F8C8612E1}" sibTransId="{6CC136F5-357A-4BD4-AB63-276D235F0890}"/>
    <dgm:cxn modelId="{C2793134-E367-4A71-AB11-E769D4E0D8B9}" srcId="{0C4E728F-756C-4359-93C2-F1927E1CB98E}" destId="{7A09D251-79A3-4207-91CC-5A385B650A33}" srcOrd="1" destOrd="0" parTransId="{6499EF0F-6E30-4CB2-BE02-3765E5BC4AD6}" sibTransId="{85A00D70-11A4-4BC5-A4EB-16F1080DC5BF}"/>
    <dgm:cxn modelId="{C605DD35-C37B-406C-8C01-6AEA5C8F23AA}" type="presOf" srcId="{8AB93EC8-FC55-48D1-A5E3-6E5A4866DD0C}" destId="{405E10F5-0732-4E85-9774-B319A4C39884}" srcOrd="0" destOrd="1" presId="urn:microsoft.com/office/officeart/2005/8/layout/hList1"/>
    <dgm:cxn modelId="{94F02C36-5C0A-4450-9D5C-A09697AE7C33}" type="presOf" srcId="{BFE703FF-77A9-434A-BE5B-50BBE8D73005}" destId="{16847459-0DF9-4DC9-BA6E-EEA7DD137660}" srcOrd="0" destOrd="0" presId="urn:microsoft.com/office/officeart/2005/8/layout/hList1"/>
    <dgm:cxn modelId="{7BA74F64-7C07-4B95-BA28-F7DAB8ABB9AC}" type="presOf" srcId="{0E265845-E45C-43C3-A3E1-5B4BC9370416}" destId="{1641F07A-E4B0-46CE-B58B-AC578343DF21}" srcOrd="0" destOrd="0" presId="urn:microsoft.com/office/officeart/2005/8/layout/hList1"/>
    <dgm:cxn modelId="{E70DE466-ECF9-4963-87C9-C67BF4D95C65}" srcId="{D71F98C3-B52C-482C-88CC-C0AE9E6CA885}" destId="{FC99EEFC-C022-415A-A2FE-984D646E6C24}" srcOrd="0" destOrd="0" parTransId="{99119E91-6FB1-4F03-A1E5-C845EF83BEE3}" sibTransId="{B317B9AD-F7F0-4F0A-BE5B-7D255A45F259}"/>
    <dgm:cxn modelId="{EC8D376A-E168-4E8F-9A8B-33A34DA6AA4E}" srcId="{0DE31B5C-45EB-4877-B25E-6B276034FEC8}" destId="{D71F98C3-B52C-482C-88CC-C0AE9E6CA885}" srcOrd="3" destOrd="0" parTransId="{E8EE31DA-81FA-4F92-A6EE-9BA81B0ABD26}" sibTransId="{4F99E1B9-8C82-42CE-8E14-746D400E4A0A}"/>
    <dgm:cxn modelId="{74135D6C-8AE1-419D-B79A-918429396850}" type="presOf" srcId="{3FBC7C83-04C9-40FF-99B1-B0DD4C893D95}" destId="{42AAB480-2A72-4702-8778-A46D7132533A}" srcOrd="0" destOrd="0" presId="urn:microsoft.com/office/officeart/2005/8/layout/hList1"/>
    <dgm:cxn modelId="{172DBC4E-73EC-45C4-8AEB-5047D0766553}" type="presOf" srcId="{0DE31B5C-45EB-4877-B25E-6B276034FEC8}" destId="{0E8982A8-8447-4988-A783-46B908DAD62B}" srcOrd="0" destOrd="0" presId="urn:microsoft.com/office/officeart/2005/8/layout/hList1"/>
    <dgm:cxn modelId="{CE66AD71-A721-4D6F-8774-F04DDFCF5A5C}" type="presOf" srcId="{FC99EEFC-C022-415A-A2FE-984D646E6C24}" destId="{405E10F5-0732-4E85-9774-B319A4C39884}" srcOrd="0" destOrd="0" presId="urn:microsoft.com/office/officeart/2005/8/layout/hList1"/>
    <dgm:cxn modelId="{C1334A77-5FDD-4DF5-9911-E2DC4F10F033}" type="presOf" srcId="{B500A933-2C0F-4184-B70D-0C4321B4F166}" destId="{DF2C7695-785F-4A4D-80A5-6756FB251607}" srcOrd="0" destOrd="0" presId="urn:microsoft.com/office/officeart/2005/8/layout/hList1"/>
    <dgm:cxn modelId="{B8E69697-0E9B-4CD4-93B3-E1F98153FF3C}" srcId="{0DE31B5C-45EB-4877-B25E-6B276034FEC8}" destId="{0C4E728F-756C-4359-93C2-F1927E1CB98E}" srcOrd="2" destOrd="0" parTransId="{11D01F60-BF45-4E9D-95E1-7AFDD8721D69}" sibTransId="{32F84851-56D3-464B-B345-2ED20984B9B7}"/>
    <dgm:cxn modelId="{148811B0-513D-4E2D-A67C-9278DFC120A6}" type="presOf" srcId="{0C4E728F-756C-4359-93C2-F1927E1CB98E}" destId="{F443D5C6-9537-4D74-BF5A-C393E173A14B}" srcOrd="0" destOrd="0" presId="urn:microsoft.com/office/officeart/2005/8/layout/hList1"/>
    <dgm:cxn modelId="{7C215ABA-3418-4AB5-8D7B-C6214A0257BE}" srcId="{B500A933-2C0F-4184-B70D-0C4321B4F166}" destId="{61901B05-6C83-4097-97CC-9B9756F19066}" srcOrd="0" destOrd="0" parTransId="{E00EE4F6-BB91-4706-9BE5-2B591CF16585}" sibTransId="{7DF9AE2C-AC96-4D90-9204-92607DE298D5}"/>
    <dgm:cxn modelId="{3F2278BC-ABB8-477B-BC06-017980A7A4B1}" srcId="{BFE703FF-77A9-434A-BE5B-50BBE8D73005}" destId="{0E265845-E45C-43C3-A3E1-5B4BC9370416}" srcOrd="0" destOrd="0" parTransId="{D172CA56-0B3A-4223-9768-C69E7BC14D65}" sibTransId="{1D806FD3-827C-4273-AE26-153C086364FA}"/>
    <dgm:cxn modelId="{195742C6-A425-43BE-B1BE-BEAED5BED2AF}" srcId="{D71F98C3-B52C-482C-88CC-C0AE9E6CA885}" destId="{8AB93EC8-FC55-48D1-A5E3-6E5A4866DD0C}" srcOrd="1" destOrd="0" parTransId="{04746AA5-0B27-431E-BC10-2A0846345BFF}" sibTransId="{E18ECAA8-E30A-45EC-B63C-97C988FDC1E3}"/>
    <dgm:cxn modelId="{259C56C6-15B5-4FEC-B318-E9EED2458209}" type="presOf" srcId="{7A09D251-79A3-4207-91CC-5A385B650A33}" destId="{42AAB480-2A72-4702-8778-A46D7132533A}" srcOrd="0" destOrd="1" presId="urn:microsoft.com/office/officeart/2005/8/layout/hList1"/>
    <dgm:cxn modelId="{3011D1E1-C295-4B6F-9C28-6800AFE621AF}" type="presOf" srcId="{D71F98C3-B52C-482C-88CC-C0AE9E6CA885}" destId="{C87CAC28-A574-450C-B058-FAA908B18016}" srcOrd="0" destOrd="0" presId="urn:microsoft.com/office/officeart/2005/8/layout/hList1"/>
    <dgm:cxn modelId="{A12E36FF-22B8-40E5-9F15-9D4D8FDBC3C9}" srcId="{0DE31B5C-45EB-4877-B25E-6B276034FEC8}" destId="{BFE703FF-77A9-434A-BE5B-50BBE8D73005}" srcOrd="1" destOrd="0" parTransId="{BBC67AE6-43F7-43D7-980D-114F77B44592}" sibTransId="{57AD9093-66F1-48B2-BBB6-59BB93234265}"/>
    <dgm:cxn modelId="{623C5272-2FA0-4E8E-A68E-A90C1AAE281D}" type="presParOf" srcId="{0E8982A8-8447-4988-A783-46B908DAD62B}" destId="{FDCD0AA2-0660-472B-B4F6-E04184B91E31}" srcOrd="0" destOrd="0" presId="urn:microsoft.com/office/officeart/2005/8/layout/hList1"/>
    <dgm:cxn modelId="{AC98962D-C702-430B-92A6-4F4739EBC413}" type="presParOf" srcId="{FDCD0AA2-0660-472B-B4F6-E04184B91E31}" destId="{DF2C7695-785F-4A4D-80A5-6756FB251607}" srcOrd="0" destOrd="0" presId="urn:microsoft.com/office/officeart/2005/8/layout/hList1"/>
    <dgm:cxn modelId="{1691DB08-3C7A-42AE-A676-DB753CB67B3E}" type="presParOf" srcId="{FDCD0AA2-0660-472B-B4F6-E04184B91E31}" destId="{EB4F13D2-67A4-4F47-AE5B-24F65FB53B53}" srcOrd="1" destOrd="0" presId="urn:microsoft.com/office/officeart/2005/8/layout/hList1"/>
    <dgm:cxn modelId="{0F78F25B-E3AF-4B62-A4FE-0435F6CC7D14}" type="presParOf" srcId="{0E8982A8-8447-4988-A783-46B908DAD62B}" destId="{97DB3335-CA2E-4478-AC1A-A64702524629}" srcOrd="1" destOrd="0" presId="urn:microsoft.com/office/officeart/2005/8/layout/hList1"/>
    <dgm:cxn modelId="{63CC3E72-22B6-4E40-ACE0-6D92F0089938}" type="presParOf" srcId="{0E8982A8-8447-4988-A783-46B908DAD62B}" destId="{5F867698-50C8-4707-AB0C-DB55E649C439}" srcOrd="2" destOrd="0" presId="urn:microsoft.com/office/officeart/2005/8/layout/hList1"/>
    <dgm:cxn modelId="{69DB7F20-B709-4893-BEC9-477524785EEF}" type="presParOf" srcId="{5F867698-50C8-4707-AB0C-DB55E649C439}" destId="{16847459-0DF9-4DC9-BA6E-EEA7DD137660}" srcOrd="0" destOrd="0" presId="urn:microsoft.com/office/officeart/2005/8/layout/hList1"/>
    <dgm:cxn modelId="{E8D29F9D-60FF-473C-B1C9-FD6A9F8DED3F}" type="presParOf" srcId="{5F867698-50C8-4707-AB0C-DB55E649C439}" destId="{1641F07A-E4B0-46CE-B58B-AC578343DF21}" srcOrd="1" destOrd="0" presId="urn:microsoft.com/office/officeart/2005/8/layout/hList1"/>
    <dgm:cxn modelId="{097813B4-B913-4B08-8DF1-011E7CF53655}" type="presParOf" srcId="{0E8982A8-8447-4988-A783-46B908DAD62B}" destId="{CBF77453-FAAF-45E3-9D5B-E58A0E296DDD}" srcOrd="3" destOrd="0" presId="urn:microsoft.com/office/officeart/2005/8/layout/hList1"/>
    <dgm:cxn modelId="{E6245CB7-F02E-4594-A1B5-14F16F6806EE}" type="presParOf" srcId="{0E8982A8-8447-4988-A783-46B908DAD62B}" destId="{1B50CF95-F507-4812-BF8A-2562AC2D9C31}" srcOrd="4" destOrd="0" presId="urn:microsoft.com/office/officeart/2005/8/layout/hList1"/>
    <dgm:cxn modelId="{FB6595E0-7D8F-485F-84B7-568724ED0C29}" type="presParOf" srcId="{1B50CF95-F507-4812-BF8A-2562AC2D9C31}" destId="{F443D5C6-9537-4D74-BF5A-C393E173A14B}" srcOrd="0" destOrd="0" presId="urn:microsoft.com/office/officeart/2005/8/layout/hList1"/>
    <dgm:cxn modelId="{E58BC826-2811-40FE-839B-463783801874}" type="presParOf" srcId="{1B50CF95-F507-4812-BF8A-2562AC2D9C31}" destId="{42AAB480-2A72-4702-8778-A46D7132533A}" srcOrd="1" destOrd="0" presId="urn:microsoft.com/office/officeart/2005/8/layout/hList1"/>
    <dgm:cxn modelId="{B7160DB8-608B-429A-8A22-D38693B17FA6}" type="presParOf" srcId="{0E8982A8-8447-4988-A783-46B908DAD62B}" destId="{3391BB73-1B16-42D1-9F61-7B4A03C7ECBF}" srcOrd="5" destOrd="0" presId="urn:microsoft.com/office/officeart/2005/8/layout/hList1"/>
    <dgm:cxn modelId="{8C4D3F93-AD1A-4FB6-AB92-1D29B51F7B7C}" type="presParOf" srcId="{0E8982A8-8447-4988-A783-46B908DAD62B}" destId="{DC735BC7-2994-4710-BB29-67AC82E3B644}" srcOrd="6" destOrd="0" presId="urn:microsoft.com/office/officeart/2005/8/layout/hList1"/>
    <dgm:cxn modelId="{7ABD1AFA-9D41-4CE4-9855-ADCDE2497988}" type="presParOf" srcId="{DC735BC7-2994-4710-BB29-67AC82E3B644}" destId="{C87CAC28-A574-450C-B058-FAA908B18016}" srcOrd="0" destOrd="0" presId="urn:microsoft.com/office/officeart/2005/8/layout/hList1"/>
    <dgm:cxn modelId="{59CE54B0-6184-41CC-A018-DF64545C015D}" type="presParOf" srcId="{DC735BC7-2994-4710-BB29-67AC82E3B644}" destId="{405E10F5-0732-4E85-9774-B319A4C3988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6BBCB79-BE8D-4253-AC07-30E5C9B6F860}" type="doc">
      <dgm:prSet loTypeId="urn:microsoft.com/office/officeart/2005/8/layout/vList2" loCatId="list" qsTypeId="urn:microsoft.com/office/officeart/2005/8/quickstyle/simple1" qsCatId="simple" csTypeId="urn:microsoft.com/office/officeart/2005/8/colors/colorful1" csCatId="colorful"/>
      <dgm:spPr/>
      <dgm:t>
        <a:bodyPr/>
        <a:lstStyle/>
        <a:p>
          <a:endParaRPr lang="en-US"/>
        </a:p>
      </dgm:t>
    </dgm:pt>
    <dgm:pt modelId="{5BE89989-3511-42F9-A2FD-32608CF68DA4}">
      <dgm:prSet/>
      <dgm:spPr/>
      <dgm:t>
        <a:bodyPr/>
        <a:lstStyle/>
        <a:p>
          <a:r>
            <a:rPr lang="en-US"/>
            <a:t>Apoptosis-</a:t>
          </a:r>
          <a:r>
            <a:rPr lang="en-US" b="0" i="0"/>
            <a:t>As cells rapidly proliferate during development, some of them undergo apoptosis, which is necessary for many stages in development, including neural development.</a:t>
          </a:r>
          <a:endParaRPr lang="en-US"/>
        </a:p>
      </dgm:t>
    </dgm:pt>
    <dgm:pt modelId="{6885B314-958A-4615-87FB-3104BD75D185}" type="parTrans" cxnId="{89FECA56-9751-432D-8ABF-2774F1A6F17A}">
      <dgm:prSet/>
      <dgm:spPr/>
      <dgm:t>
        <a:bodyPr/>
        <a:lstStyle/>
        <a:p>
          <a:endParaRPr lang="en-US"/>
        </a:p>
      </dgm:t>
    </dgm:pt>
    <dgm:pt modelId="{DEFB51F0-7688-4CD5-9C6A-15EF14EFB001}" type="sibTrans" cxnId="{89FECA56-9751-432D-8ABF-2774F1A6F17A}">
      <dgm:prSet/>
      <dgm:spPr/>
      <dgm:t>
        <a:bodyPr/>
        <a:lstStyle/>
        <a:p>
          <a:endParaRPr lang="en-US"/>
        </a:p>
      </dgm:t>
    </dgm:pt>
    <dgm:pt modelId="{30FA19E8-C273-4725-8989-B29D927CEBB4}">
      <dgm:prSet/>
      <dgm:spPr/>
      <dgm:t>
        <a:bodyPr/>
        <a:lstStyle/>
        <a:p>
          <a:r>
            <a:rPr lang="en-US" b="0" i="0"/>
            <a:t>Synaptogenesis is the final phase of axonal pathfinding. Its sequences of spatial and temporal development in the immature nervous system are precisely timed and consistent. </a:t>
          </a:r>
          <a:endParaRPr lang="en-US"/>
        </a:p>
      </dgm:t>
    </dgm:pt>
    <dgm:pt modelId="{BCB8CC23-3C71-4EB8-AD3F-9D3393B9AB46}" type="parTrans" cxnId="{8287F5C9-A835-4F9B-8382-511B3FE01248}">
      <dgm:prSet/>
      <dgm:spPr/>
      <dgm:t>
        <a:bodyPr/>
        <a:lstStyle/>
        <a:p>
          <a:endParaRPr lang="en-US"/>
        </a:p>
      </dgm:t>
    </dgm:pt>
    <dgm:pt modelId="{13351B3F-400B-49E5-B81B-7DD83E252D2F}" type="sibTrans" cxnId="{8287F5C9-A835-4F9B-8382-511B3FE01248}">
      <dgm:prSet/>
      <dgm:spPr/>
      <dgm:t>
        <a:bodyPr/>
        <a:lstStyle/>
        <a:p>
          <a:endParaRPr lang="en-US"/>
        </a:p>
      </dgm:t>
    </dgm:pt>
    <dgm:pt modelId="{304A6F6C-DD4C-441F-94FD-9053156CB05B}">
      <dgm:prSet/>
      <dgm:spPr/>
      <dgm:t>
        <a:bodyPr/>
        <a:lstStyle/>
        <a:p>
          <a:r>
            <a:rPr lang="en-US"/>
            <a:t>Pruning of synapses - </a:t>
          </a:r>
          <a:r>
            <a:rPr lang="en-US" b="0" i="0"/>
            <a:t>As a baby’s brain develops, there is an explosion of synapses, the connections that allow neurons to send and receive signals. But during childhood and adolescence, the brain needs to start pruning those synapses, limiting their number so different brain areas can develop specific functions and are not overloaded with stimuli.</a:t>
          </a:r>
          <a:endParaRPr lang="en-US"/>
        </a:p>
      </dgm:t>
    </dgm:pt>
    <dgm:pt modelId="{8DB8B14B-A0BD-4F86-A7B7-70DB5E6BFAB9}" type="parTrans" cxnId="{5C9BDA44-E6C0-4488-A0BC-A21F28A92C28}">
      <dgm:prSet/>
      <dgm:spPr/>
      <dgm:t>
        <a:bodyPr/>
        <a:lstStyle/>
        <a:p>
          <a:endParaRPr lang="en-US"/>
        </a:p>
      </dgm:t>
    </dgm:pt>
    <dgm:pt modelId="{4D472F63-99C5-47F5-A063-99C5C8989CC7}" type="sibTrans" cxnId="{5C9BDA44-E6C0-4488-A0BC-A21F28A92C28}">
      <dgm:prSet/>
      <dgm:spPr/>
      <dgm:t>
        <a:bodyPr/>
        <a:lstStyle/>
        <a:p>
          <a:endParaRPr lang="en-US"/>
        </a:p>
      </dgm:t>
    </dgm:pt>
    <dgm:pt modelId="{448E1D1A-F8C5-418F-AB18-2BD686761447}" type="pres">
      <dgm:prSet presAssocID="{36BBCB79-BE8D-4253-AC07-30E5C9B6F860}" presName="linear" presStyleCnt="0">
        <dgm:presLayoutVars>
          <dgm:animLvl val="lvl"/>
          <dgm:resizeHandles val="exact"/>
        </dgm:presLayoutVars>
      </dgm:prSet>
      <dgm:spPr/>
    </dgm:pt>
    <dgm:pt modelId="{147AEB33-508A-4A17-ADC1-0F1C9098B849}" type="pres">
      <dgm:prSet presAssocID="{5BE89989-3511-42F9-A2FD-32608CF68DA4}" presName="parentText" presStyleLbl="node1" presStyleIdx="0" presStyleCnt="3">
        <dgm:presLayoutVars>
          <dgm:chMax val="0"/>
          <dgm:bulletEnabled val="1"/>
        </dgm:presLayoutVars>
      </dgm:prSet>
      <dgm:spPr/>
    </dgm:pt>
    <dgm:pt modelId="{04AAC4F3-9BDC-4FB4-BDD8-80DF11164231}" type="pres">
      <dgm:prSet presAssocID="{DEFB51F0-7688-4CD5-9C6A-15EF14EFB001}" presName="spacer" presStyleCnt="0"/>
      <dgm:spPr/>
    </dgm:pt>
    <dgm:pt modelId="{D50918CB-08DF-4CD9-9120-6FEE03931DBF}" type="pres">
      <dgm:prSet presAssocID="{30FA19E8-C273-4725-8989-B29D927CEBB4}" presName="parentText" presStyleLbl="node1" presStyleIdx="1" presStyleCnt="3">
        <dgm:presLayoutVars>
          <dgm:chMax val="0"/>
          <dgm:bulletEnabled val="1"/>
        </dgm:presLayoutVars>
      </dgm:prSet>
      <dgm:spPr/>
    </dgm:pt>
    <dgm:pt modelId="{DA05D824-6930-449E-819B-4F2D3637F552}" type="pres">
      <dgm:prSet presAssocID="{13351B3F-400B-49E5-B81B-7DD83E252D2F}" presName="spacer" presStyleCnt="0"/>
      <dgm:spPr/>
    </dgm:pt>
    <dgm:pt modelId="{9B82EEAC-453A-4405-87C2-2DC250289E47}" type="pres">
      <dgm:prSet presAssocID="{304A6F6C-DD4C-441F-94FD-9053156CB05B}" presName="parentText" presStyleLbl="node1" presStyleIdx="2" presStyleCnt="3">
        <dgm:presLayoutVars>
          <dgm:chMax val="0"/>
          <dgm:bulletEnabled val="1"/>
        </dgm:presLayoutVars>
      </dgm:prSet>
      <dgm:spPr/>
    </dgm:pt>
  </dgm:ptLst>
  <dgm:cxnLst>
    <dgm:cxn modelId="{18B12523-C9F1-40F9-BAAC-449C7E882C00}" type="presOf" srcId="{5BE89989-3511-42F9-A2FD-32608CF68DA4}" destId="{147AEB33-508A-4A17-ADC1-0F1C9098B849}" srcOrd="0" destOrd="0" presId="urn:microsoft.com/office/officeart/2005/8/layout/vList2"/>
    <dgm:cxn modelId="{ADC8BB3E-6282-4C8C-804A-8B855921C610}" type="presOf" srcId="{30FA19E8-C273-4725-8989-B29D927CEBB4}" destId="{D50918CB-08DF-4CD9-9120-6FEE03931DBF}" srcOrd="0" destOrd="0" presId="urn:microsoft.com/office/officeart/2005/8/layout/vList2"/>
    <dgm:cxn modelId="{5C9BDA44-E6C0-4488-A0BC-A21F28A92C28}" srcId="{36BBCB79-BE8D-4253-AC07-30E5C9B6F860}" destId="{304A6F6C-DD4C-441F-94FD-9053156CB05B}" srcOrd="2" destOrd="0" parTransId="{8DB8B14B-A0BD-4F86-A7B7-70DB5E6BFAB9}" sibTransId="{4D472F63-99C5-47F5-A063-99C5C8989CC7}"/>
    <dgm:cxn modelId="{89FECA56-9751-432D-8ABF-2774F1A6F17A}" srcId="{36BBCB79-BE8D-4253-AC07-30E5C9B6F860}" destId="{5BE89989-3511-42F9-A2FD-32608CF68DA4}" srcOrd="0" destOrd="0" parTransId="{6885B314-958A-4615-87FB-3104BD75D185}" sibTransId="{DEFB51F0-7688-4CD5-9C6A-15EF14EFB001}"/>
    <dgm:cxn modelId="{D63DF58B-8C43-4568-A333-5A1EB085EA3D}" type="presOf" srcId="{304A6F6C-DD4C-441F-94FD-9053156CB05B}" destId="{9B82EEAC-453A-4405-87C2-2DC250289E47}" srcOrd="0" destOrd="0" presId="urn:microsoft.com/office/officeart/2005/8/layout/vList2"/>
    <dgm:cxn modelId="{8287F5C9-A835-4F9B-8382-511B3FE01248}" srcId="{36BBCB79-BE8D-4253-AC07-30E5C9B6F860}" destId="{30FA19E8-C273-4725-8989-B29D927CEBB4}" srcOrd="1" destOrd="0" parTransId="{BCB8CC23-3C71-4EB8-AD3F-9D3393B9AB46}" sibTransId="{13351B3F-400B-49E5-B81B-7DD83E252D2F}"/>
    <dgm:cxn modelId="{AF945AD1-479F-4158-8236-9B24BBF43FE5}" type="presOf" srcId="{36BBCB79-BE8D-4253-AC07-30E5C9B6F860}" destId="{448E1D1A-F8C5-418F-AB18-2BD686761447}" srcOrd="0" destOrd="0" presId="urn:microsoft.com/office/officeart/2005/8/layout/vList2"/>
    <dgm:cxn modelId="{092AE2B5-98A5-455D-B090-E96D7F7EA22E}" type="presParOf" srcId="{448E1D1A-F8C5-418F-AB18-2BD686761447}" destId="{147AEB33-508A-4A17-ADC1-0F1C9098B849}" srcOrd="0" destOrd="0" presId="urn:microsoft.com/office/officeart/2005/8/layout/vList2"/>
    <dgm:cxn modelId="{DABD4951-6364-4115-8C24-81024798F584}" type="presParOf" srcId="{448E1D1A-F8C5-418F-AB18-2BD686761447}" destId="{04AAC4F3-9BDC-4FB4-BDD8-80DF11164231}" srcOrd="1" destOrd="0" presId="urn:microsoft.com/office/officeart/2005/8/layout/vList2"/>
    <dgm:cxn modelId="{4153841E-4725-4B3E-BD4B-25543A846A46}" type="presParOf" srcId="{448E1D1A-F8C5-418F-AB18-2BD686761447}" destId="{D50918CB-08DF-4CD9-9120-6FEE03931DBF}" srcOrd="2" destOrd="0" presId="urn:microsoft.com/office/officeart/2005/8/layout/vList2"/>
    <dgm:cxn modelId="{CE436C9A-60FA-4E5A-A17D-F8988ED4DFF3}" type="presParOf" srcId="{448E1D1A-F8C5-418F-AB18-2BD686761447}" destId="{DA05D824-6930-449E-819B-4F2D3637F552}" srcOrd="3" destOrd="0" presId="urn:microsoft.com/office/officeart/2005/8/layout/vList2"/>
    <dgm:cxn modelId="{819E9D5D-5552-452E-B865-A71060B26561}" type="presParOf" srcId="{448E1D1A-F8C5-418F-AB18-2BD686761447}" destId="{9B82EEAC-453A-4405-87C2-2DC250289E47}"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A7C7B48-5E45-4F47-B38F-E0DD441AF401}"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50580746-B75E-4ABA-8FB7-1234B8A08927}">
      <dgm:prSet/>
      <dgm:spPr/>
      <dgm:t>
        <a:bodyPr/>
        <a:lstStyle/>
        <a:p>
          <a:r>
            <a:rPr lang="en-US"/>
            <a:t>Define</a:t>
          </a:r>
        </a:p>
      </dgm:t>
    </dgm:pt>
    <dgm:pt modelId="{2B6BE85A-9AAD-4032-BF5B-E95C100C22EC}" type="parTrans" cxnId="{0EC42363-E3B7-4187-B5CE-E36412474B99}">
      <dgm:prSet/>
      <dgm:spPr/>
      <dgm:t>
        <a:bodyPr/>
        <a:lstStyle/>
        <a:p>
          <a:endParaRPr lang="en-US"/>
        </a:p>
      </dgm:t>
    </dgm:pt>
    <dgm:pt modelId="{39D55772-7369-42E4-8E91-5A83AF48461F}" type="sibTrans" cxnId="{0EC42363-E3B7-4187-B5CE-E36412474B99}">
      <dgm:prSet/>
      <dgm:spPr/>
      <dgm:t>
        <a:bodyPr/>
        <a:lstStyle/>
        <a:p>
          <a:endParaRPr lang="en-US"/>
        </a:p>
      </dgm:t>
    </dgm:pt>
    <dgm:pt modelId="{D2880961-B1DB-446A-8097-2494F9526474}">
      <dgm:prSet/>
      <dgm:spPr/>
      <dgm:t>
        <a:bodyPr/>
        <a:lstStyle/>
        <a:p>
          <a:r>
            <a:rPr lang="en-US"/>
            <a:t>Identify questions</a:t>
          </a:r>
        </a:p>
      </dgm:t>
    </dgm:pt>
    <dgm:pt modelId="{C5C3FE0C-3DCA-470D-B9A2-8EC6B770C2D4}" type="parTrans" cxnId="{8541F3C8-AF49-49A8-888B-0F4BFA1BD9E7}">
      <dgm:prSet/>
      <dgm:spPr/>
      <dgm:t>
        <a:bodyPr/>
        <a:lstStyle/>
        <a:p>
          <a:endParaRPr lang="en-US"/>
        </a:p>
      </dgm:t>
    </dgm:pt>
    <dgm:pt modelId="{B75A9840-7287-4CFE-92B7-B5C746A2E468}" type="sibTrans" cxnId="{8541F3C8-AF49-49A8-888B-0F4BFA1BD9E7}">
      <dgm:prSet/>
      <dgm:spPr/>
      <dgm:t>
        <a:bodyPr/>
        <a:lstStyle/>
        <a:p>
          <a:endParaRPr lang="en-US"/>
        </a:p>
      </dgm:t>
    </dgm:pt>
    <dgm:pt modelId="{63335534-7B08-4DD1-B38E-B6C96B90B971}">
      <dgm:prSet/>
      <dgm:spPr/>
      <dgm:t>
        <a:bodyPr/>
        <a:lstStyle/>
        <a:p>
          <a:r>
            <a:rPr lang="en-US"/>
            <a:t>I am comfortable working with pregnant patients</a:t>
          </a:r>
        </a:p>
      </dgm:t>
    </dgm:pt>
    <dgm:pt modelId="{0C69634C-5FBB-42FC-849C-06098513CEC7}" type="parTrans" cxnId="{9C80ADFB-E573-4601-8279-06FA910115A2}">
      <dgm:prSet/>
      <dgm:spPr/>
      <dgm:t>
        <a:bodyPr/>
        <a:lstStyle/>
        <a:p>
          <a:endParaRPr lang="en-US"/>
        </a:p>
      </dgm:t>
    </dgm:pt>
    <dgm:pt modelId="{2BF1FA59-B1A3-4D95-9162-8343774DA015}" type="sibTrans" cxnId="{9C80ADFB-E573-4601-8279-06FA910115A2}">
      <dgm:prSet/>
      <dgm:spPr/>
      <dgm:t>
        <a:bodyPr/>
        <a:lstStyle/>
        <a:p>
          <a:endParaRPr lang="en-US"/>
        </a:p>
      </dgm:t>
    </dgm:pt>
    <dgm:pt modelId="{26C45D24-41D8-49E9-B58D-696B7D164A46}">
      <dgm:prSet/>
      <dgm:spPr/>
      <dgm:t>
        <a:bodyPr/>
        <a:lstStyle/>
        <a:p>
          <a:r>
            <a:rPr lang="en-US"/>
            <a:t>I am comfortable working with children</a:t>
          </a:r>
        </a:p>
      </dgm:t>
    </dgm:pt>
    <dgm:pt modelId="{97DE0E7D-8818-4CB7-8C75-B090E0F568C7}" type="parTrans" cxnId="{B6C560C3-868E-4A4F-A8FC-04BDC6C5F6F4}">
      <dgm:prSet/>
      <dgm:spPr/>
      <dgm:t>
        <a:bodyPr/>
        <a:lstStyle/>
        <a:p>
          <a:endParaRPr lang="en-US"/>
        </a:p>
      </dgm:t>
    </dgm:pt>
    <dgm:pt modelId="{030C997B-FBD9-48CB-A71A-2626ABCFE7F0}" type="sibTrans" cxnId="{B6C560C3-868E-4A4F-A8FC-04BDC6C5F6F4}">
      <dgm:prSet/>
      <dgm:spPr/>
      <dgm:t>
        <a:bodyPr/>
        <a:lstStyle/>
        <a:p>
          <a:endParaRPr lang="en-US"/>
        </a:p>
      </dgm:t>
    </dgm:pt>
    <dgm:pt modelId="{7B81B52E-97A3-417E-AF96-F3BD7253E149}">
      <dgm:prSet/>
      <dgm:spPr/>
      <dgm:t>
        <a:bodyPr/>
        <a:lstStyle/>
        <a:p>
          <a:r>
            <a:rPr lang="en-US"/>
            <a:t>Pulse Points (Handouts)</a:t>
          </a:r>
        </a:p>
      </dgm:t>
    </dgm:pt>
    <dgm:pt modelId="{84503D5F-1AF4-444D-9FBC-DC5803A8A9B3}" type="parTrans" cxnId="{5B7A46C4-42CA-413D-830E-5DEB2FF42445}">
      <dgm:prSet/>
      <dgm:spPr/>
      <dgm:t>
        <a:bodyPr/>
        <a:lstStyle/>
        <a:p>
          <a:endParaRPr lang="en-US"/>
        </a:p>
      </dgm:t>
    </dgm:pt>
    <dgm:pt modelId="{BB2208A3-030F-4E4E-8B61-90D77BDF0D74}" type="sibTrans" cxnId="{5B7A46C4-42CA-413D-830E-5DEB2FF42445}">
      <dgm:prSet/>
      <dgm:spPr/>
      <dgm:t>
        <a:bodyPr/>
        <a:lstStyle/>
        <a:p>
          <a:endParaRPr lang="en-US"/>
        </a:p>
      </dgm:t>
    </dgm:pt>
    <dgm:pt modelId="{621E07BC-B903-40CB-B91D-A131687D7670}">
      <dgm:prSet/>
      <dgm:spPr/>
      <dgm:t>
        <a:bodyPr/>
        <a:lstStyle/>
        <a:p>
          <a:r>
            <a:rPr lang="en-US"/>
            <a:t>Arm and hands</a:t>
          </a:r>
        </a:p>
      </dgm:t>
    </dgm:pt>
    <dgm:pt modelId="{9C7F80DB-6E27-40A0-8FD8-761030B7E8F8}" type="parTrans" cxnId="{38D8B855-018A-4610-B4DB-6AB626661257}">
      <dgm:prSet/>
      <dgm:spPr/>
      <dgm:t>
        <a:bodyPr/>
        <a:lstStyle/>
        <a:p>
          <a:endParaRPr lang="en-US"/>
        </a:p>
      </dgm:t>
    </dgm:pt>
    <dgm:pt modelId="{4C47DD59-E443-4E7F-8167-BCCB64079239}" type="sibTrans" cxnId="{38D8B855-018A-4610-B4DB-6AB626661257}">
      <dgm:prSet/>
      <dgm:spPr/>
      <dgm:t>
        <a:bodyPr/>
        <a:lstStyle/>
        <a:p>
          <a:endParaRPr lang="en-US"/>
        </a:p>
      </dgm:t>
    </dgm:pt>
    <dgm:pt modelId="{588C421A-387B-408D-8969-AD47F9886823}">
      <dgm:prSet/>
      <dgm:spPr/>
      <dgm:t>
        <a:bodyPr/>
        <a:lstStyle/>
        <a:p>
          <a:r>
            <a:rPr lang="en-US"/>
            <a:t>Segmental</a:t>
          </a:r>
        </a:p>
      </dgm:t>
    </dgm:pt>
    <dgm:pt modelId="{7399404A-11B7-4096-B1AE-4528BB4ADCF8}" type="parTrans" cxnId="{DB03D964-5557-40C3-965C-912541AE757A}">
      <dgm:prSet/>
      <dgm:spPr/>
      <dgm:t>
        <a:bodyPr/>
        <a:lstStyle/>
        <a:p>
          <a:endParaRPr lang="en-US"/>
        </a:p>
      </dgm:t>
    </dgm:pt>
    <dgm:pt modelId="{0045A66D-CAF9-46EA-B4AC-ED5497479F07}" type="sibTrans" cxnId="{DB03D964-5557-40C3-965C-912541AE757A}">
      <dgm:prSet/>
      <dgm:spPr/>
      <dgm:t>
        <a:bodyPr/>
        <a:lstStyle/>
        <a:p>
          <a:endParaRPr lang="en-US"/>
        </a:p>
      </dgm:t>
    </dgm:pt>
    <dgm:pt modelId="{D730D967-03E1-4C18-BBFD-8D4D0B023DFF}">
      <dgm:prSet/>
      <dgm:spPr/>
      <dgm:t>
        <a:bodyPr/>
        <a:lstStyle/>
        <a:p>
          <a:r>
            <a:rPr lang="en-US"/>
            <a:t>Breathing </a:t>
          </a:r>
        </a:p>
      </dgm:t>
    </dgm:pt>
    <dgm:pt modelId="{1D10FB36-CE5E-4B3D-9197-507E00117282}" type="parTrans" cxnId="{AA8544D3-3F8F-4A2E-9AF9-E0B8F54C2AC7}">
      <dgm:prSet/>
      <dgm:spPr/>
      <dgm:t>
        <a:bodyPr/>
        <a:lstStyle/>
        <a:p>
          <a:endParaRPr lang="en-US"/>
        </a:p>
      </dgm:t>
    </dgm:pt>
    <dgm:pt modelId="{3E483EA0-AEE9-4474-99C9-F0E8A2990C43}" type="sibTrans" cxnId="{AA8544D3-3F8F-4A2E-9AF9-E0B8F54C2AC7}">
      <dgm:prSet/>
      <dgm:spPr/>
      <dgm:t>
        <a:bodyPr/>
        <a:lstStyle/>
        <a:p>
          <a:endParaRPr lang="en-US"/>
        </a:p>
      </dgm:t>
    </dgm:pt>
    <dgm:pt modelId="{8FA8A282-84A5-48FD-A240-EDB74AB7BB28}">
      <dgm:prSet/>
      <dgm:spPr/>
      <dgm:t>
        <a:bodyPr/>
        <a:lstStyle/>
        <a:p>
          <a:r>
            <a:rPr lang="en-US"/>
            <a:t>Clearing</a:t>
          </a:r>
        </a:p>
      </dgm:t>
    </dgm:pt>
    <dgm:pt modelId="{BFC27635-CBFB-4BBA-B4E4-3A7C38258AEB}" type="parTrans" cxnId="{9DB79D3B-CC5F-4FE9-BAC5-E0CCC30A679C}">
      <dgm:prSet/>
      <dgm:spPr/>
      <dgm:t>
        <a:bodyPr/>
        <a:lstStyle/>
        <a:p>
          <a:endParaRPr lang="en-US"/>
        </a:p>
      </dgm:t>
    </dgm:pt>
    <dgm:pt modelId="{2C602E27-7CF4-4BC1-B8CD-D9DA232B502F}" type="sibTrans" cxnId="{9DB79D3B-CC5F-4FE9-BAC5-E0CCC30A679C}">
      <dgm:prSet/>
      <dgm:spPr/>
      <dgm:t>
        <a:bodyPr/>
        <a:lstStyle/>
        <a:p>
          <a:endParaRPr lang="en-US"/>
        </a:p>
      </dgm:t>
    </dgm:pt>
    <dgm:pt modelId="{5B77344D-489E-4DD5-B492-ADB7BE7F99B3}" type="pres">
      <dgm:prSet presAssocID="{EA7C7B48-5E45-4F47-B38F-E0DD441AF401}" presName="linear" presStyleCnt="0">
        <dgm:presLayoutVars>
          <dgm:animLvl val="lvl"/>
          <dgm:resizeHandles val="exact"/>
        </dgm:presLayoutVars>
      </dgm:prSet>
      <dgm:spPr/>
    </dgm:pt>
    <dgm:pt modelId="{2F0DF39C-1907-4713-AB2F-0291E2F72C27}" type="pres">
      <dgm:prSet presAssocID="{50580746-B75E-4ABA-8FB7-1234B8A08927}" presName="parentText" presStyleLbl="node1" presStyleIdx="0" presStyleCnt="5">
        <dgm:presLayoutVars>
          <dgm:chMax val="0"/>
          <dgm:bulletEnabled val="1"/>
        </dgm:presLayoutVars>
      </dgm:prSet>
      <dgm:spPr/>
    </dgm:pt>
    <dgm:pt modelId="{55996E1F-B7BD-482D-AC09-E1F82F35F648}" type="pres">
      <dgm:prSet presAssocID="{39D55772-7369-42E4-8E91-5A83AF48461F}" presName="spacer" presStyleCnt="0"/>
      <dgm:spPr/>
    </dgm:pt>
    <dgm:pt modelId="{A2A99A65-98E5-4956-B124-3A7355F4ACE3}" type="pres">
      <dgm:prSet presAssocID="{D2880961-B1DB-446A-8097-2494F9526474}" presName="parentText" presStyleLbl="node1" presStyleIdx="1" presStyleCnt="5">
        <dgm:presLayoutVars>
          <dgm:chMax val="0"/>
          <dgm:bulletEnabled val="1"/>
        </dgm:presLayoutVars>
      </dgm:prSet>
      <dgm:spPr/>
    </dgm:pt>
    <dgm:pt modelId="{EE55A109-93FB-48B8-880C-29CB3E64B30D}" type="pres">
      <dgm:prSet presAssocID="{D2880961-B1DB-446A-8097-2494F9526474}" presName="childText" presStyleLbl="revTx" presStyleIdx="0" presStyleCnt="2">
        <dgm:presLayoutVars>
          <dgm:bulletEnabled val="1"/>
        </dgm:presLayoutVars>
      </dgm:prSet>
      <dgm:spPr/>
    </dgm:pt>
    <dgm:pt modelId="{F37E204D-B5A3-45AA-91E1-2F423B7F3CE7}" type="pres">
      <dgm:prSet presAssocID="{7B81B52E-97A3-417E-AF96-F3BD7253E149}" presName="parentText" presStyleLbl="node1" presStyleIdx="2" presStyleCnt="5">
        <dgm:presLayoutVars>
          <dgm:chMax val="0"/>
          <dgm:bulletEnabled val="1"/>
        </dgm:presLayoutVars>
      </dgm:prSet>
      <dgm:spPr/>
    </dgm:pt>
    <dgm:pt modelId="{F4B1E4E2-7C9E-4757-B9D0-C7E10076F54A}" type="pres">
      <dgm:prSet presAssocID="{7B81B52E-97A3-417E-AF96-F3BD7253E149}" presName="childText" presStyleLbl="revTx" presStyleIdx="1" presStyleCnt="2">
        <dgm:presLayoutVars>
          <dgm:bulletEnabled val="1"/>
        </dgm:presLayoutVars>
      </dgm:prSet>
      <dgm:spPr/>
    </dgm:pt>
    <dgm:pt modelId="{9C785A6B-C006-43C8-97A6-F26F62F6262F}" type="pres">
      <dgm:prSet presAssocID="{D730D967-03E1-4C18-BBFD-8D4D0B023DFF}" presName="parentText" presStyleLbl="node1" presStyleIdx="3" presStyleCnt="5">
        <dgm:presLayoutVars>
          <dgm:chMax val="0"/>
          <dgm:bulletEnabled val="1"/>
        </dgm:presLayoutVars>
      </dgm:prSet>
      <dgm:spPr/>
    </dgm:pt>
    <dgm:pt modelId="{A9C71320-73D4-49B0-9D7E-0D8E6C5E00E6}" type="pres">
      <dgm:prSet presAssocID="{3E483EA0-AEE9-4474-99C9-F0E8A2990C43}" presName="spacer" presStyleCnt="0"/>
      <dgm:spPr/>
    </dgm:pt>
    <dgm:pt modelId="{F0367C42-65D1-47BF-BD7E-F66B7F4E0FE0}" type="pres">
      <dgm:prSet presAssocID="{8FA8A282-84A5-48FD-A240-EDB74AB7BB28}" presName="parentText" presStyleLbl="node1" presStyleIdx="4" presStyleCnt="5">
        <dgm:presLayoutVars>
          <dgm:chMax val="0"/>
          <dgm:bulletEnabled val="1"/>
        </dgm:presLayoutVars>
      </dgm:prSet>
      <dgm:spPr/>
    </dgm:pt>
  </dgm:ptLst>
  <dgm:cxnLst>
    <dgm:cxn modelId="{97E74705-6B72-4C38-9929-F8D48B0C3DFE}" type="presOf" srcId="{621E07BC-B903-40CB-B91D-A131687D7670}" destId="{F4B1E4E2-7C9E-4757-B9D0-C7E10076F54A}" srcOrd="0" destOrd="0" presId="urn:microsoft.com/office/officeart/2005/8/layout/vList2"/>
    <dgm:cxn modelId="{59D2761A-5998-4897-9865-D777ED49ED3F}" type="presOf" srcId="{D2880961-B1DB-446A-8097-2494F9526474}" destId="{A2A99A65-98E5-4956-B124-3A7355F4ACE3}" srcOrd="0" destOrd="0" presId="urn:microsoft.com/office/officeart/2005/8/layout/vList2"/>
    <dgm:cxn modelId="{9DB79D3B-CC5F-4FE9-BAC5-E0CCC30A679C}" srcId="{EA7C7B48-5E45-4F47-B38F-E0DD441AF401}" destId="{8FA8A282-84A5-48FD-A240-EDB74AB7BB28}" srcOrd="4" destOrd="0" parTransId="{BFC27635-CBFB-4BBA-B4E4-3A7C38258AEB}" sibTransId="{2C602E27-7CF4-4BC1-B8CD-D9DA232B502F}"/>
    <dgm:cxn modelId="{143C675C-2A88-4BA0-B3F4-86860B8F5D9F}" type="presOf" srcId="{26C45D24-41D8-49E9-B58D-696B7D164A46}" destId="{EE55A109-93FB-48B8-880C-29CB3E64B30D}" srcOrd="0" destOrd="1" presId="urn:microsoft.com/office/officeart/2005/8/layout/vList2"/>
    <dgm:cxn modelId="{0EC42363-E3B7-4187-B5CE-E36412474B99}" srcId="{EA7C7B48-5E45-4F47-B38F-E0DD441AF401}" destId="{50580746-B75E-4ABA-8FB7-1234B8A08927}" srcOrd="0" destOrd="0" parTransId="{2B6BE85A-9AAD-4032-BF5B-E95C100C22EC}" sibTransId="{39D55772-7369-42E4-8E91-5A83AF48461F}"/>
    <dgm:cxn modelId="{4FC68644-5836-411C-B835-E40A8C51EB36}" type="presOf" srcId="{7B81B52E-97A3-417E-AF96-F3BD7253E149}" destId="{F37E204D-B5A3-45AA-91E1-2F423B7F3CE7}" srcOrd="0" destOrd="0" presId="urn:microsoft.com/office/officeart/2005/8/layout/vList2"/>
    <dgm:cxn modelId="{DB03D964-5557-40C3-965C-912541AE757A}" srcId="{7B81B52E-97A3-417E-AF96-F3BD7253E149}" destId="{588C421A-387B-408D-8969-AD47F9886823}" srcOrd="1" destOrd="0" parTransId="{7399404A-11B7-4096-B1AE-4528BB4ADCF8}" sibTransId="{0045A66D-CAF9-46EA-B4AC-ED5497479F07}"/>
    <dgm:cxn modelId="{DBD68F66-1543-41F0-83AD-0ECAB4F0450C}" type="presOf" srcId="{8FA8A282-84A5-48FD-A240-EDB74AB7BB28}" destId="{F0367C42-65D1-47BF-BD7E-F66B7F4E0FE0}" srcOrd="0" destOrd="0" presId="urn:microsoft.com/office/officeart/2005/8/layout/vList2"/>
    <dgm:cxn modelId="{86C6A74E-2263-4B0E-AEB3-31B5855E7D6D}" type="presOf" srcId="{EA7C7B48-5E45-4F47-B38F-E0DD441AF401}" destId="{5B77344D-489E-4DD5-B492-ADB7BE7F99B3}" srcOrd="0" destOrd="0" presId="urn:microsoft.com/office/officeart/2005/8/layout/vList2"/>
    <dgm:cxn modelId="{38D8B855-018A-4610-B4DB-6AB626661257}" srcId="{7B81B52E-97A3-417E-AF96-F3BD7253E149}" destId="{621E07BC-B903-40CB-B91D-A131687D7670}" srcOrd="0" destOrd="0" parTransId="{9C7F80DB-6E27-40A0-8FD8-761030B7E8F8}" sibTransId="{4C47DD59-E443-4E7F-8167-BCCB64079239}"/>
    <dgm:cxn modelId="{45FBE498-FA51-4A4B-8829-20018F2CB4C3}" type="presOf" srcId="{588C421A-387B-408D-8969-AD47F9886823}" destId="{F4B1E4E2-7C9E-4757-B9D0-C7E10076F54A}" srcOrd="0" destOrd="1" presId="urn:microsoft.com/office/officeart/2005/8/layout/vList2"/>
    <dgm:cxn modelId="{07200BB8-7AB9-4EF2-82AD-D9D05A7647CC}" type="presOf" srcId="{50580746-B75E-4ABA-8FB7-1234B8A08927}" destId="{2F0DF39C-1907-4713-AB2F-0291E2F72C27}" srcOrd="0" destOrd="0" presId="urn:microsoft.com/office/officeart/2005/8/layout/vList2"/>
    <dgm:cxn modelId="{AA3C5BBE-ADE5-4BEC-A41A-121B04011BEB}" type="presOf" srcId="{63335534-7B08-4DD1-B38E-B6C96B90B971}" destId="{EE55A109-93FB-48B8-880C-29CB3E64B30D}" srcOrd="0" destOrd="0" presId="urn:microsoft.com/office/officeart/2005/8/layout/vList2"/>
    <dgm:cxn modelId="{B6C560C3-868E-4A4F-A8FC-04BDC6C5F6F4}" srcId="{D2880961-B1DB-446A-8097-2494F9526474}" destId="{26C45D24-41D8-49E9-B58D-696B7D164A46}" srcOrd="1" destOrd="0" parTransId="{97DE0E7D-8818-4CB7-8C75-B090E0F568C7}" sibTransId="{030C997B-FBD9-48CB-A71A-2626ABCFE7F0}"/>
    <dgm:cxn modelId="{5B7A46C4-42CA-413D-830E-5DEB2FF42445}" srcId="{EA7C7B48-5E45-4F47-B38F-E0DD441AF401}" destId="{7B81B52E-97A3-417E-AF96-F3BD7253E149}" srcOrd="2" destOrd="0" parTransId="{84503D5F-1AF4-444D-9FBC-DC5803A8A9B3}" sibTransId="{BB2208A3-030F-4E4E-8B61-90D77BDF0D74}"/>
    <dgm:cxn modelId="{8541F3C8-AF49-49A8-888B-0F4BFA1BD9E7}" srcId="{EA7C7B48-5E45-4F47-B38F-E0DD441AF401}" destId="{D2880961-B1DB-446A-8097-2494F9526474}" srcOrd="1" destOrd="0" parTransId="{C5C3FE0C-3DCA-470D-B9A2-8EC6B770C2D4}" sibTransId="{B75A9840-7287-4CFE-92B7-B5C746A2E468}"/>
    <dgm:cxn modelId="{AA8544D3-3F8F-4A2E-9AF9-E0B8F54C2AC7}" srcId="{EA7C7B48-5E45-4F47-B38F-E0DD441AF401}" destId="{D730D967-03E1-4C18-BBFD-8D4D0B023DFF}" srcOrd="3" destOrd="0" parTransId="{1D10FB36-CE5E-4B3D-9197-507E00117282}" sibTransId="{3E483EA0-AEE9-4474-99C9-F0E8A2990C43}"/>
    <dgm:cxn modelId="{9C80ADFB-E573-4601-8279-06FA910115A2}" srcId="{D2880961-B1DB-446A-8097-2494F9526474}" destId="{63335534-7B08-4DD1-B38E-B6C96B90B971}" srcOrd="0" destOrd="0" parTransId="{0C69634C-5FBB-42FC-849C-06098513CEC7}" sibTransId="{2BF1FA59-B1A3-4D95-9162-8343774DA015}"/>
    <dgm:cxn modelId="{8EEC7AFD-7D2F-446E-9AD6-B926F3FD3A88}" type="presOf" srcId="{D730D967-03E1-4C18-BBFD-8D4D0B023DFF}" destId="{9C785A6B-C006-43C8-97A6-F26F62F6262F}" srcOrd="0" destOrd="0" presId="urn:microsoft.com/office/officeart/2005/8/layout/vList2"/>
    <dgm:cxn modelId="{D7C69B02-2044-41D3-B7D2-BB2753C41952}" type="presParOf" srcId="{5B77344D-489E-4DD5-B492-ADB7BE7F99B3}" destId="{2F0DF39C-1907-4713-AB2F-0291E2F72C27}" srcOrd="0" destOrd="0" presId="urn:microsoft.com/office/officeart/2005/8/layout/vList2"/>
    <dgm:cxn modelId="{5CA31BE3-D48D-492A-94B4-8D8EE94C5AC0}" type="presParOf" srcId="{5B77344D-489E-4DD5-B492-ADB7BE7F99B3}" destId="{55996E1F-B7BD-482D-AC09-E1F82F35F648}" srcOrd="1" destOrd="0" presId="urn:microsoft.com/office/officeart/2005/8/layout/vList2"/>
    <dgm:cxn modelId="{4375B79E-6A1A-4479-8879-1F72A0FFACCA}" type="presParOf" srcId="{5B77344D-489E-4DD5-B492-ADB7BE7F99B3}" destId="{A2A99A65-98E5-4956-B124-3A7355F4ACE3}" srcOrd="2" destOrd="0" presId="urn:microsoft.com/office/officeart/2005/8/layout/vList2"/>
    <dgm:cxn modelId="{A4FB46B6-EF9C-418B-90F8-8D66B860CD28}" type="presParOf" srcId="{5B77344D-489E-4DD5-B492-ADB7BE7F99B3}" destId="{EE55A109-93FB-48B8-880C-29CB3E64B30D}" srcOrd="3" destOrd="0" presId="urn:microsoft.com/office/officeart/2005/8/layout/vList2"/>
    <dgm:cxn modelId="{101F89C2-E792-49B6-B2F4-11E280AE8742}" type="presParOf" srcId="{5B77344D-489E-4DD5-B492-ADB7BE7F99B3}" destId="{F37E204D-B5A3-45AA-91E1-2F423B7F3CE7}" srcOrd="4" destOrd="0" presId="urn:microsoft.com/office/officeart/2005/8/layout/vList2"/>
    <dgm:cxn modelId="{6F34C4AB-EAB6-430F-BB93-160E67B9E414}" type="presParOf" srcId="{5B77344D-489E-4DD5-B492-ADB7BE7F99B3}" destId="{F4B1E4E2-7C9E-4757-B9D0-C7E10076F54A}" srcOrd="5" destOrd="0" presId="urn:microsoft.com/office/officeart/2005/8/layout/vList2"/>
    <dgm:cxn modelId="{612603FE-7923-45FC-B3E8-DA11FFCF8F77}" type="presParOf" srcId="{5B77344D-489E-4DD5-B492-ADB7BE7F99B3}" destId="{9C785A6B-C006-43C8-97A6-F26F62F6262F}" srcOrd="6" destOrd="0" presId="urn:microsoft.com/office/officeart/2005/8/layout/vList2"/>
    <dgm:cxn modelId="{10C1C5A9-3087-46CC-A1FF-4FF59BAB9A47}" type="presParOf" srcId="{5B77344D-489E-4DD5-B492-ADB7BE7F99B3}" destId="{A9C71320-73D4-49B0-9D7E-0D8E6C5E00E6}" srcOrd="7" destOrd="0" presId="urn:microsoft.com/office/officeart/2005/8/layout/vList2"/>
    <dgm:cxn modelId="{9F67BE46-3795-4FF1-A1B3-81EB7F5FAB92}" type="presParOf" srcId="{5B77344D-489E-4DD5-B492-ADB7BE7F99B3}" destId="{F0367C42-65D1-47BF-BD7E-F66B7F4E0FE0}"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ABCFD6-B815-421C-AE30-FAE0A5CD84D2}" type="doc">
      <dgm:prSet loTypeId="urn:microsoft.com/office/officeart/2005/8/layout/list1" loCatId="list" qsTypeId="urn:microsoft.com/office/officeart/2005/8/quickstyle/simple1" qsCatId="simple" csTypeId="urn:microsoft.com/office/officeart/2005/8/colors/accent2_2" csCatId="accent2"/>
      <dgm:spPr/>
      <dgm:t>
        <a:bodyPr/>
        <a:lstStyle/>
        <a:p>
          <a:endParaRPr lang="en-US"/>
        </a:p>
      </dgm:t>
    </dgm:pt>
    <dgm:pt modelId="{667B5221-06B3-4192-A8F8-45EE4FDAB939}">
      <dgm:prSet/>
      <dgm:spPr/>
      <dgm:t>
        <a:bodyPr/>
        <a:lstStyle/>
        <a:p>
          <a:r>
            <a:rPr lang="en-US"/>
            <a:t>Pregnancy</a:t>
          </a:r>
        </a:p>
      </dgm:t>
    </dgm:pt>
    <dgm:pt modelId="{AF2DEB5F-1CA3-4395-957F-43D911325F02}" type="parTrans" cxnId="{B39527B0-B266-4C8C-A57F-128F68759F52}">
      <dgm:prSet/>
      <dgm:spPr/>
      <dgm:t>
        <a:bodyPr/>
        <a:lstStyle/>
        <a:p>
          <a:endParaRPr lang="en-US"/>
        </a:p>
      </dgm:t>
    </dgm:pt>
    <dgm:pt modelId="{BB2BE129-9E8A-4DAE-B76F-40E88F072C64}" type="sibTrans" cxnId="{B39527B0-B266-4C8C-A57F-128F68759F52}">
      <dgm:prSet/>
      <dgm:spPr/>
      <dgm:t>
        <a:bodyPr/>
        <a:lstStyle/>
        <a:p>
          <a:endParaRPr lang="en-US"/>
        </a:p>
      </dgm:t>
    </dgm:pt>
    <dgm:pt modelId="{A38C7FEA-D4DC-4422-AC76-E61821BBA1F9}">
      <dgm:prSet/>
      <dgm:spPr/>
      <dgm:t>
        <a:bodyPr/>
        <a:lstStyle/>
        <a:p>
          <a:r>
            <a:rPr lang="en-US"/>
            <a:t>Past Medical Hx</a:t>
          </a:r>
        </a:p>
      </dgm:t>
    </dgm:pt>
    <dgm:pt modelId="{79594011-1F2D-4562-9FC8-5E363F22EC19}" type="parTrans" cxnId="{90A1D316-4B8C-4205-BEE2-18C86661F960}">
      <dgm:prSet/>
      <dgm:spPr/>
      <dgm:t>
        <a:bodyPr/>
        <a:lstStyle/>
        <a:p>
          <a:endParaRPr lang="en-US"/>
        </a:p>
      </dgm:t>
    </dgm:pt>
    <dgm:pt modelId="{B11FB0CB-7A3C-4FC4-BAF3-67809AECE01E}" type="sibTrans" cxnId="{90A1D316-4B8C-4205-BEE2-18C86661F960}">
      <dgm:prSet/>
      <dgm:spPr/>
      <dgm:t>
        <a:bodyPr/>
        <a:lstStyle/>
        <a:p>
          <a:endParaRPr lang="en-US"/>
        </a:p>
      </dgm:t>
    </dgm:pt>
    <dgm:pt modelId="{419E72D3-9CC0-4DAB-9D71-7A510588533F}">
      <dgm:prSet/>
      <dgm:spPr/>
      <dgm:t>
        <a:bodyPr/>
        <a:lstStyle/>
        <a:p>
          <a:r>
            <a:rPr lang="en-US"/>
            <a:t>Familial Hx</a:t>
          </a:r>
        </a:p>
      </dgm:t>
    </dgm:pt>
    <dgm:pt modelId="{2EBF5698-81C9-4BCC-ADF0-5984A5271144}" type="parTrans" cxnId="{89D08C60-4327-47CA-97D7-F78035D88389}">
      <dgm:prSet/>
      <dgm:spPr/>
      <dgm:t>
        <a:bodyPr/>
        <a:lstStyle/>
        <a:p>
          <a:endParaRPr lang="en-US"/>
        </a:p>
      </dgm:t>
    </dgm:pt>
    <dgm:pt modelId="{4DD1BD77-4736-4742-A246-946FE3AD9969}" type="sibTrans" cxnId="{89D08C60-4327-47CA-97D7-F78035D88389}">
      <dgm:prSet/>
      <dgm:spPr/>
      <dgm:t>
        <a:bodyPr/>
        <a:lstStyle/>
        <a:p>
          <a:endParaRPr lang="en-US"/>
        </a:p>
      </dgm:t>
    </dgm:pt>
    <dgm:pt modelId="{82C8D9C5-992A-40E6-B767-BBC5D4016ABB}">
      <dgm:prSet/>
      <dgm:spPr/>
      <dgm:t>
        <a:bodyPr/>
        <a:lstStyle/>
        <a:p>
          <a:r>
            <a:rPr lang="en-US"/>
            <a:t>Physiological Red Flags</a:t>
          </a:r>
        </a:p>
      </dgm:t>
    </dgm:pt>
    <dgm:pt modelId="{43A53A4C-902B-4DA5-884C-0C35B1C771D9}" type="parTrans" cxnId="{26621637-77CB-4DC2-A5C2-14D13190E327}">
      <dgm:prSet/>
      <dgm:spPr/>
      <dgm:t>
        <a:bodyPr/>
        <a:lstStyle/>
        <a:p>
          <a:endParaRPr lang="en-US"/>
        </a:p>
      </dgm:t>
    </dgm:pt>
    <dgm:pt modelId="{01C42B75-E3D9-427E-9529-AC38C75961AD}" type="sibTrans" cxnId="{26621637-77CB-4DC2-A5C2-14D13190E327}">
      <dgm:prSet/>
      <dgm:spPr/>
      <dgm:t>
        <a:bodyPr/>
        <a:lstStyle/>
        <a:p>
          <a:endParaRPr lang="en-US"/>
        </a:p>
      </dgm:t>
    </dgm:pt>
    <dgm:pt modelId="{7DDDBA76-27A4-4D59-AA44-F249E8BAC519}">
      <dgm:prSet/>
      <dgm:spPr/>
      <dgm:t>
        <a:bodyPr/>
        <a:lstStyle/>
        <a:p>
          <a:r>
            <a:rPr lang="en-US"/>
            <a:t>Birth</a:t>
          </a:r>
        </a:p>
      </dgm:t>
    </dgm:pt>
    <dgm:pt modelId="{D51D8F38-AC23-4F41-9AE6-9E0D69416DF9}" type="parTrans" cxnId="{A92D4334-3793-4506-BEB2-CA80AD748777}">
      <dgm:prSet/>
      <dgm:spPr/>
      <dgm:t>
        <a:bodyPr/>
        <a:lstStyle/>
        <a:p>
          <a:endParaRPr lang="en-US"/>
        </a:p>
      </dgm:t>
    </dgm:pt>
    <dgm:pt modelId="{D9D2BDAC-4038-4ED7-A0B2-B36D264E52B3}" type="sibTrans" cxnId="{A92D4334-3793-4506-BEB2-CA80AD748777}">
      <dgm:prSet/>
      <dgm:spPr/>
      <dgm:t>
        <a:bodyPr/>
        <a:lstStyle/>
        <a:p>
          <a:endParaRPr lang="en-US"/>
        </a:p>
      </dgm:t>
    </dgm:pt>
    <dgm:pt modelId="{F3DDCFF6-CBA6-4C8E-B7EA-75E66468769D}">
      <dgm:prSet/>
      <dgm:spPr/>
      <dgm:t>
        <a:bodyPr/>
        <a:lstStyle/>
        <a:p>
          <a:r>
            <a:rPr lang="en-US"/>
            <a:t>Birth Process</a:t>
          </a:r>
        </a:p>
      </dgm:t>
    </dgm:pt>
    <dgm:pt modelId="{4F28BCE9-E8AC-4FF1-858A-073E94A6E38D}" type="parTrans" cxnId="{5B486635-178A-46A2-82B0-77D53F0FF746}">
      <dgm:prSet/>
      <dgm:spPr/>
      <dgm:t>
        <a:bodyPr/>
        <a:lstStyle/>
        <a:p>
          <a:endParaRPr lang="en-US"/>
        </a:p>
      </dgm:t>
    </dgm:pt>
    <dgm:pt modelId="{F2508613-5F6A-442B-9816-4E701B2C6966}" type="sibTrans" cxnId="{5B486635-178A-46A2-82B0-77D53F0FF746}">
      <dgm:prSet/>
      <dgm:spPr/>
      <dgm:t>
        <a:bodyPr/>
        <a:lstStyle/>
        <a:p>
          <a:endParaRPr lang="en-US"/>
        </a:p>
      </dgm:t>
    </dgm:pt>
    <dgm:pt modelId="{ED913618-5694-46E9-BCFA-2F52FDDDD365}">
      <dgm:prSet/>
      <dgm:spPr/>
      <dgm:t>
        <a:bodyPr/>
        <a:lstStyle/>
        <a:p>
          <a:r>
            <a:rPr lang="en-US"/>
            <a:t>Developmental milestones	</a:t>
          </a:r>
        </a:p>
      </dgm:t>
    </dgm:pt>
    <dgm:pt modelId="{EFDDEAD0-8252-4961-8329-EB634F125914}" type="parTrans" cxnId="{9921DB70-D453-44A5-9847-839A39C0FC11}">
      <dgm:prSet/>
      <dgm:spPr/>
      <dgm:t>
        <a:bodyPr/>
        <a:lstStyle/>
        <a:p>
          <a:endParaRPr lang="en-US"/>
        </a:p>
      </dgm:t>
    </dgm:pt>
    <dgm:pt modelId="{1BD3A270-A773-4911-A68A-472497CD9B57}" type="sibTrans" cxnId="{9921DB70-D453-44A5-9847-839A39C0FC11}">
      <dgm:prSet/>
      <dgm:spPr/>
      <dgm:t>
        <a:bodyPr/>
        <a:lstStyle/>
        <a:p>
          <a:endParaRPr lang="en-US"/>
        </a:p>
      </dgm:t>
    </dgm:pt>
    <dgm:pt modelId="{B5F36B81-4B86-4FA8-A961-FDDD71049E43}">
      <dgm:prSet/>
      <dgm:spPr/>
      <dgm:t>
        <a:bodyPr/>
        <a:lstStyle/>
        <a:p>
          <a:r>
            <a:rPr lang="en-US"/>
            <a:t>Toddler</a:t>
          </a:r>
        </a:p>
      </dgm:t>
    </dgm:pt>
    <dgm:pt modelId="{FB30ABCA-1E93-4F71-8904-F1E9448E3590}" type="parTrans" cxnId="{C7107F5B-A0BD-43DF-8198-4A06C943917D}">
      <dgm:prSet/>
      <dgm:spPr/>
      <dgm:t>
        <a:bodyPr/>
        <a:lstStyle/>
        <a:p>
          <a:endParaRPr lang="en-US"/>
        </a:p>
      </dgm:t>
    </dgm:pt>
    <dgm:pt modelId="{6EE74AD1-1911-42A6-9C67-344872731502}" type="sibTrans" cxnId="{C7107F5B-A0BD-43DF-8198-4A06C943917D}">
      <dgm:prSet/>
      <dgm:spPr/>
      <dgm:t>
        <a:bodyPr/>
        <a:lstStyle/>
        <a:p>
          <a:endParaRPr lang="en-US"/>
        </a:p>
      </dgm:t>
    </dgm:pt>
    <dgm:pt modelId="{F23C9CAA-B4AD-4D06-900A-58F6A15A1B7F}">
      <dgm:prSet/>
      <dgm:spPr/>
      <dgm:t>
        <a:bodyPr/>
        <a:lstStyle/>
        <a:p>
          <a:r>
            <a:rPr lang="en-US"/>
            <a:t>Gait</a:t>
          </a:r>
        </a:p>
      </dgm:t>
    </dgm:pt>
    <dgm:pt modelId="{669C46D4-76C9-43EB-B6A2-99EA84549DD3}" type="parTrans" cxnId="{FB99E83F-D45A-484E-AC38-5E7D70F8C1EB}">
      <dgm:prSet/>
      <dgm:spPr/>
      <dgm:t>
        <a:bodyPr/>
        <a:lstStyle/>
        <a:p>
          <a:endParaRPr lang="en-US"/>
        </a:p>
      </dgm:t>
    </dgm:pt>
    <dgm:pt modelId="{42222145-9367-4E3E-A4EA-EEB6388012CA}" type="sibTrans" cxnId="{FB99E83F-D45A-484E-AC38-5E7D70F8C1EB}">
      <dgm:prSet/>
      <dgm:spPr/>
      <dgm:t>
        <a:bodyPr/>
        <a:lstStyle/>
        <a:p>
          <a:endParaRPr lang="en-US"/>
        </a:p>
      </dgm:t>
    </dgm:pt>
    <dgm:pt modelId="{FDCF8BE4-0186-4C96-A477-728F5CD3A0C2}">
      <dgm:prSet/>
      <dgm:spPr/>
      <dgm:t>
        <a:bodyPr/>
        <a:lstStyle/>
        <a:p>
          <a:r>
            <a:rPr lang="en-US"/>
            <a:t>Pincer grasp</a:t>
          </a:r>
        </a:p>
      </dgm:t>
    </dgm:pt>
    <dgm:pt modelId="{0F0FA57D-3A01-4FA0-89BA-80D9CF573093}" type="parTrans" cxnId="{8BC1417F-40D1-4E9A-B109-AF011D575F3B}">
      <dgm:prSet/>
      <dgm:spPr/>
      <dgm:t>
        <a:bodyPr/>
        <a:lstStyle/>
        <a:p>
          <a:endParaRPr lang="en-US"/>
        </a:p>
      </dgm:t>
    </dgm:pt>
    <dgm:pt modelId="{E279815C-C715-46C9-A255-473D3EBC8004}" type="sibTrans" cxnId="{8BC1417F-40D1-4E9A-B109-AF011D575F3B}">
      <dgm:prSet/>
      <dgm:spPr/>
      <dgm:t>
        <a:bodyPr/>
        <a:lstStyle/>
        <a:p>
          <a:endParaRPr lang="en-US"/>
        </a:p>
      </dgm:t>
    </dgm:pt>
    <dgm:pt modelId="{C6D13506-41BA-42DA-95A5-0B0915329726}">
      <dgm:prSet/>
      <dgm:spPr/>
      <dgm:t>
        <a:bodyPr/>
        <a:lstStyle/>
        <a:p>
          <a:r>
            <a:rPr lang="en-US"/>
            <a:t>Communication</a:t>
          </a:r>
        </a:p>
      </dgm:t>
    </dgm:pt>
    <dgm:pt modelId="{AA0E15C7-F4D7-470A-9095-5CB55998A069}" type="parTrans" cxnId="{1DC05F4E-268B-4449-BF98-3347D454F81E}">
      <dgm:prSet/>
      <dgm:spPr/>
      <dgm:t>
        <a:bodyPr/>
        <a:lstStyle/>
        <a:p>
          <a:endParaRPr lang="en-US"/>
        </a:p>
      </dgm:t>
    </dgm:pt>
    <dgm:pt modelId="{F57A6494-EB47-4CA8-88D3-412B9C5AA3CB}" type="sibTrans" cxnId="{1DC05F4E-268B-4449-BF98-3347D454F81E}">
      <dgm:prSet/>
      <dgm:spPr/>
      <dgm:t>
        <a:bodyPr/>
        <a:lstStyle/>
        <a:p>
          <a:endParaRPr lang="en-US"/>
        </a:p>
      </dgm:t>
    </dgm:pt>
    <dgm:pt modelId="{11345051-8454-4014-85D4-7C19D01BC457}">
      <dgm:prSet/>
      <dgm:spPr/>
      <dgm:t>
        <a:bodyPr/>
        <a:lstStyle/>
        <a:p>
          <a:r>
            <a:rPr lang="en-US"/>
            <a:t>Social</a:t>
          </a:r>
        </a:p>
      </dgm:t>
    </dgm:pt>
    <dgm:pt modelId="{C2DF88AE-1267-4AF8-B5C0-4642A2CB240A}" type="parTrans" cxnId="{786C9BB4-4933-4315-9FD3-F29BBE1B4A02}">
      <dgm:prSet/>
      <dgm:spPr/>
      <dgm:t>
        <a:bodyPr/>
        <a:lstStyle/>
        <a:p>
          <a:endParaRPr lang="en-US"/>
        </a:p>
      </dgm:t>
    </dgm:pt>
    <dgm:pt modelId="{77F12D87-A417-4B73-AE2F-0799E1D9B1D5}" type="sibTrans" cxnId="{786C9BB4-4933-4315-9FD3-F29BBE1B4A02}">
      <dgm:prSet/>
      <dgm:spPr/>
      <dgm:t>
        <a:bodyPr/>
        <a:lstStyle/>
        <a:p>
          <a:endParaRPr lang="en-US"/>
        </a:p>
      </dgm:t>
    </dgm:pt>
    <dgm:pt modelId="{EFEB13FF-E9DC-4AC8-B86F-97611EF371F3}">
      <dgm:prSet/>
      <dgm:spPr/>
      <dgm:t>
        <a:bodyPr/>
        <a:lstStyle/>
        <a:p>
          <a:r>
            <a:rPr lang="en-US"/>
            <a:t>Adaptation</a:t>
          </a:r>
        </a:p>
      </dgm:t>
    </dgm:pt>
    <dgm:pt modelId="{56D18514-A3E3-46D8-938F-6F6CCDD86278}" type="parTrans" cxnId="{DAE8E0A3-E9D1-4847-9D55-94B03930D886}">
      <dgm:prSet/>
      <dgm:spPr/>
      <dgm:t>
        <a:bodyPr/>
        <a:lstStyle/>
        <a:p>
          <a:endParaRPr lang="en-US"/>
        </a:p>
      </dgm:t>
    </dgm:pt>
    <dgm:pt modelId="{5E51799F-3712-4144-86D8-72409C274FFD}" type="sibTrans" cxnId="{DAE8E0A3-E9D1-4847-9D55-94B03930D886}">
      <dgm:prSet/>
      <dgm:spPr/>
      <dgm:t>
        <a:bodyPr/>
        <a:lstStyle/>
        <a:p>
          <a:endParaRPr lang="en-US"/>
        </a:p>
      </dgm:t>
    </dgm:pt>
    <dgm:pt modelId="{D6F547CA-092E-4ACE-8B55-EDF78CAE02A7}">
      <dgm:prSet/>
      <dgm:spPr/>
      <dgm:t>
        <a:bodyPr/>
        <a:lstStyle/>
        <a:p>
          <a:r>
            <a:rPr lang="en-US"/>
            <a:t>School-age</a:t>
          </a:r>
        </a:p>
      </dgm:t>
    </dgm:pt>
    <dgm:pt modelId="{488D222B-F335-4F83-8B8D-9E037ECF9CB1}" type="parTrans" cxnId="{F007F8A3-5CB4-4FF7-9AB8-DAF1037428D3}">
      <dgm:prSet/>
      <dgm:spPr/>
      <dgm:t>
        <a:bodyPr/>
        <a:lstStyle/>
        <a:p>
          <a:endParaRPr lang="en-US"/>
        </a:p>
      </dgm:t>
    </dgm:pt>
    <dgm:pt modelId="{CBC505A1-B32E-4095-9E61-A49D90BF53E2}" type="sibTrans" cxnId="{F007F8A3-5CB4-4FF7-9AB8-DAF1037428D3}">
      <dgm:prSet/>
      <dgm:spPr/>
      <dgm:t>
        <a:bodyPr/>
        <a:lstStyle/>
        <a:p>
          <a:endParaRPr lang="en-US"/>
        </a:p>
      </dgm:t>
    </dgm:pt>
    <dgm:pt modelId="{48F2FFEC-5D1B-449C-8DA0-4D50B2EC3B82}">
      <dgm:prSet/>
      <dgm:spPr/>
      <dgm:t>
        <a:bodyPr/>
        <a:lstStyle/>
        <a:p>
          <a:r>
            <a:rPr lang="en-US"/>
            <a:t>Writing</a:t>
          </a:r>
        </a:p>
      </dgm:t>
    </dgm:pt>
    <dgm:pt modelId="{CFE933C6-7529-4801-AF43-77B091A0D352}" type="parTrans" cxnId="{2175EE6B-7319-4761-B49F-A5C7234D9052}">
      <dgm:prSet/>
      <dgm:spPr/>
      <dgm:t>
        <a:bodyPr/>
        <a:lstStyle/>
        <a:p>
          <a:endParaRPr lang="en-US"/>
        </a:p>
      </dgm:t>
    </dgm:pt>
    <dgm:pt modelId="{7CE445BA-D553-4A02-9717-EE3CEFCF8D20}" type="sibTrans" cxnId="{2175EE6B-7319-4761-B49F-A5C7234D9052}">
      <dgm:prSet/>
      <dgm:spPr/>
      <dgm:t>
        <a:bodyPr/>
        <a:lstStyle/>
        <a:p>
          <a:endParaRPr lang="en-US"/>
        </a:p>
      </dgm:t>
    </dgm:pt>
    <dgm:pt modelId="{3D80C2E8-B5D4-49DD-9C72-9B626220DAE3}">
      <dgm:prSet/>
      <dgm:spPr/>
      <dgm:t>
        <a:bodyPr/>
        <a:lstStyle/>
        <a:p>
          <a:r>
            <a:rPr lang="en-US"/>
            <a:t>Learning</a:t>
          </a:r>
        </a:p>
      </dgm:t>
    </dgm:pt>
    <dgm:pt modelId="{BCE5D7CA-2E7F-4A64-B54E-40CEE46165D0}" type="parTrans" cxnId="{ED20B887-D0DF-46A4-ADC5-8AE0925C8704}">
      <dgm:prSet/>
      <dgm:spPr/>
      <dgm:t>
        <a:bodyPr/>
        <a:lstStyle/>
        <a:p>
          <a:endParaRPr lang="en-US"/>
        </a:p>
      </dgm:t>
    </dgm:pt>
    <dgm:pt modelId="{17E77167-D27C-427D-B522-8F613FF351A0}" type="sibTrans" cxnId="{ED20B887-D0DF-46A4-ADC5-8AE0925C8704}">
      <dgm:prSet/>
      <dgm:spPr/>
      <dgm:t>
        <a:bodyPr/>
        <a:lstStyle/>
        <a:p>
          <a:endParaRPr lang="en-US"/>
        </a:p>
      </dgm:t>
    </dgm:pt>
    <dgm:pt modelId="{3BD1913A-8CE2-478C-91D7-DEBBA6A0A4D6}">
      <dgm:prSet/>
      <dgm:spPr/>
      <dgm:t>
        <a:bodyPr/>
        <a:lstStyle/>
        <a:p>
          <a:r>
            <a:rPr lang="en-US"/>
            <a:t>Achieving </a:t>
          </a:r>
        </a:p>
      </dgm:t>
    </dgm:pt>
    <dgm:pt modelId="{CCB06237-B930-4E75-BC2E-7A0BE95EA4A8}" type="parTrans" cxnId="{F00B8584-D20C-4B38-A4E8-E7AA90237C6E}">
      <dgm:prSet/>
      <dgm:spPr/>
      <dgm:t>
        <a:bodyPr/>
        <a:lstStyle/>
        <a:p>
          <a:endParaRPr lang="en-US"/>
        </a:p>
      </dgm:t>
    </dgm:pt>
    <dgm:pt modelId="{CE69CAC6-0200-4F80-B721-1EE2E19457C5}" type="sibTrans" cxnId="{F00B8584-D20C-4B38-A4E8-E7AA90237C6E}">
      <dgm:prSet/>
      <dgm:spPr/>
      <dgm:t>
        <a:bodyPr/>
        <a:lstStyle/>
        <a:p>
          <a:endParaRPr lang="en-US"/>
        </a:p>
      </dgm:t>
    </dgm:pt>
    <dgm:pt modelId="{978C9E0E-1891-4DED-B51D-3F135FEBE9D9}" type="pres">
      <dgm:prSet presAssocID="{C6ABCFD6-B815-421C-AE30-FAE0A5CD84D2}" presName="linear" presStyleCnt="0">
        <dgm:presLayoutVars>
          <dgm:dir/>
          <dgm:animLvl val="lvl"/>
          <dgm:resizeHandles val="exact"/>
        </dgm:presLayoutVars>
      </dgm:prSet>
      <dgm:spPr/>
    </dgm:pt>
    <dgm:pt modelId="{DFB446AE-0AE4-4748-AF88-9F74B0FA148B}" type="pres">
      <dgm:prSet presAssocID="{667B5221-06B3-4192-A8F8-45EE4FDAB939}" presName="parentLin" presStyleCnt="0"/>
      <dgm:spPr/>
    </dgm:pt>
    <dgm:pt modelId="{840A455E-AEF1-416A-8A28-6E1CF804B440}" type="pres">
      <dgm:prSet presAssocID="{667B5221-06B3-4192-A8F8-45EE4FDAB939}" presName="parentLeftMargin" presStyleLbl="node1" presStyleIdx="0" presStyleCnt="4"/>
      <dgm:spPr/>
    </dgm:pt>
    <dgm:pt modelId="{1460687D-3AB6-4F25-A68D-DFE47230730A}" type="pres">
      <dgm:prSet presAssocID="{667B5221-06B3-4192-A8F8-45EE4FDAB939}" presName="parentText" presStyleLbl="node1" presStyleIdx="0" presStyleCnt="4">
        <dgm:presLayoutVars>
          <dgm:chMax val="0"/>
          <dgm:bulletEnabled val="1"/>
        </dgm:presLayoutVars>
      </dgm:prSet>
      <dgm:spPr/>
    </dgm:pt>
    <dgm:pt modelId="{939E931A-7706-44D0-8561-8F5102E4BA02}" type="pres">
      <dgm:prSet presAssocID="{667B5221-06B3-4192-A8F8-45EE4FDAB939}" presName="negativeSpace" presStyleCnt="0"/>
      <dgm:spPr/>
    </dgm:pt>
    <dgm:pt modelId="{E0F8C2E3-6E1F-4169-AC14-4E832CFFB06D}" type="pres">
      <dgm:prSet presAssocID="{667B5221-06B3-4192-A8F8-45EE4FDAB939}" presName="childText" presStyleLbl="conFgAcc1" presStyleIdx="0" presStyleCnt="4">
        <dgm:presLayoutVars>
          <dgm:bulletEnabled val="1"/>
        </dgm:presLayoutVars>
      </dgm:prSet>
      <dgm:spPr/>
    </dgm:pt>
    <dgm:pt modelId="{7310CF28-F1BA-4CC4-8CC9-AA6BC4F220B2}" type="pres">
      <dgm:prSet presAssocID="{BB2BE129-9E8A-4DAE-B76F-40E88F072C64}" presName="spaceBetweenRectangles" presStyleCnt="0"/>
      <dgm:spPr/>
    </dgm:pt>
    <dgm:pt modelId="{E2A19BBB-7B95-4573-B036-B4D44D17793D}" type="pres">
      <dgm:prSet presAssocID="{7DDDBA76-27A4-4D59-AA44-F249E8BAC519}" presName="parentLin" presStyleCnt="0"/>
      <dgm:spPr/>
    </dgm:pt>
    <dgm:pt modelId="{6A34DF32-7924-4881-9E3F-9853D7E61C70}" type="pres">
      <dgm:prSet presAssocID="{7DDDBA76-27A4-4D59-AA44-F249E8BAC519}" presName="parentLeftMargin" presStyleLbl="node1" presStyleIdx="0" presStyleCnt="4"/>
      <dgm:spPr/>
    </dgm:pt>
    <dgm:pt modelId="{177D0B61-8BA4-4F33-8940-819F0B9EF56E}" type="pres">
      <dgm:prSet presAssocID="{7DDDBA76-27A4-4D59-AA44-F249E8BAC519}" presName="parentText" presStyleLbl="node1" presStyleIdx="1" presStyleCnt="4">
        <dgm:presLayoutVars>
          <dgm:chMax val="0"/>
          <dgm:bulletEnabled val="1"/>
        </dgm:presLayoutVars>
      </dgm:prSet>
      <dgm:spPr/>
    </dgm:pt>
    <dgm:pt modelId="{EC9A89B9-72DE-4B70-97A3-1FEBD688353B}" type="pres">
      <dgm:prSet presAssocID="{7DDDBA76-27A4-4D59-AA44-F249E8BAC519}" presName="negativeSpace" presStyleCnt="0"/>
      <dgm:spPr/>
    </dgm:pt>
    <dgm:pt modelId="{492AAA8E-79DF-4594-BE99-8A4D858440BE}" type="pres">
      <dgm:prSet presAssocID="{7DDDBA76-27A4-4D59-AA44-F249E8BAC519}" presName="childText" presStyleLbl="conFgAcc1" presStyleIdx="1" presStyleCnt="4">
        <dgm:presLayoutVars>
          <dgm:bulletEnabled val="1"/>
        </dgm:presLayoutVars>
      </dgm:prSet>
      <dgm:spPr/>
    </dgm:pt>
    <dgm:pt modelId="{3EAE7AAA-B5C9-434E-A951-CAF69ACEB07E}" type="pres">
      <dgm:prSet presAssocID="{D9D2BDAC-4038-4ED7-A0B2-B36D264E52B3}" presName="spaceBetweenRectangles" presStyleCnt="0"/>
      <dgm:spPr/>
    </dgm:pt>
    <dgm:pt modelId="{E7F7B1E2-6768-4C81-B355-B62818F14445}" type="pres">
      <dgm:prSet presAssocID="{B5F36B81-4B86-4FA8-A961-FDDD71049E43}" presName="parentLin" presStyleCnt="0"/>
      <dgm:spPr/>
    </dgm:pt>
    <dgm:pt modelId="{CE589C61-059F-4E91-AF0E-7CDB1B9CE1FA}" type="pres">
      <dgm:prSet presAssocID="{B5F36B81-4B86-4FA8-A961-FDDD71049E43}" presName="parentLeftMargin" presStyleLbl="node1" presStyleIdx="1" presStyleCnt="4"/>
      <dgm:spPr/>
    </dgm:pt>
    <dgm:pt modelId="{F1437196-F94A-4077-B0EC-C99661BD9319}" type="pres">
      <dgm:prSet presAssocID="{B5F36B81-4B86-4FA8-A961-FDDD71049E43}" presName="parentText" presStyleLbl="node1" presStyleIdx="2" presStyleCnt="4">
        <dgm:presLayoutVars>
          <dgm:chMax val="0"/>
          <dgm:bulletEnabled val="1"/>
        </dgm:presLayoutVars>
      </dgm:prSet>
      <dgm:spPr/>
    </dgm:pt>
    <dgm:pt modelId="{FC97E6A0-F16A-48A6-AD19-A3639EFA4956}" type="pres">
      <dgm:prSet presAssocID="{B5F36B81-4B86-4FA8-A961-FDDD71049E43}" presName="negativeSpace" presStyleCnt="0"/>
      <dgm:spPr/>
    </dgm:pt>
    <dgm:pt modelId="{33E770D8-7A96-492D-B88B-EB99C8419582}" type="pres">
      <dgm:prSet presAssocID="{B5F36B81-4B86-4FA8-A961-FDDD71049E43}" presName="childText" presStyleLbl="conFgAcc1" presStyleIdx="2" presStyleCnt="4">
        <dgm:presLayoutVars>
          <dgm:bulletEnabled val="1"/>
        </dgm:presLayoutVars>
      </dgm:prSet>
      <dgm:spPr/>
    </dgm:pt>
    <dgm:pt modelId="{CD35DF0E-A860-43B3-AFBE-323D802C2D6F}" type="pres">
      <dgm:prSet presAssocID="{6EE74AD1-1911-42A6-9C67-344872731502}" presName="spaceBetweenRectangles" presStyleCnt="0"/>
      <dgm:spPr/>
    </dgm:pt>
    <dgm:pt modelId="{E2874677-C54B-4A7B-B172-AB632FCE7289}" type="pres">
      <dgm:prSet presAssocID="{D6F547CA-092E-4ACE-8B55-EDF78CAE02A7}" presName="parentLin" presStyleCnt="0"/>
      <dgm:spPr/>
    </dgm:pt>
    <dgm:pt modelId="{7E6B3922-E4F9-4FC4-B82D-D90F1EF72141}" type="pres">
      <dgm:prSet presAssocID="{D6F547CA-092E-4ACE-8B55-EDF78CAE02A7}" presName="parentLeftMargin" presStyleLbl="node1" presStyleIdx="2" presStyleCnt="4"/>
      <dgm:spPr/>
    </dgm:pt>
    <dgm:pt modelId="{35222C45-EF6B-466F-AEC9-CFC1BE5FCD0A}" type="pres">
      <dgm:prSet presAssocID="{D6F547CA-092E-4ACE-8B55-EDF78CAE02A7}" presName="parentText" presStyleLbl="node1" presStyleIdx="3" presStyleCnt="4">
        <dgm:presLayoutVars>
          <dgm:chMax val="0"/>
          <dgm:bulletEnabled val="1"/>
        </dgm:presLayoutVars>
      </dgm:prSet>
      <dgm:spPr/>
    </dgm:pt>
    <dgm:pt modelId="{39073657-FC8A-49FB-93CE-5D533374D452}" type="pres">
      <dgm:prSet presAssocID="{D6F547CA-092E-4ACE-8B55-EDF78CAE02A7}" presName="negativeSpace" presStyleCnt="0"/>
      <dgm:spPr/>
    </dgm:pt>
    <dgm:pt modelId="{6F925DC7-5BE4-40E1-BF9E-D61C55193EFC}" type="pres">
      <dgm:prSet presAssocID="{D6F547CA-092E-4ACE-8B55-EDF78CAE02A7}" presName="childText" presStyleLbl="conFgAcc1" presStyleIdx="3" presStyleCnt="4">
        <dgm:presLayoutVars>
          <dgm:bulletEnabled val="1"/>
        </dgm:presLayoutVars>
      </dgm:prSet>
      <dgm:spPr/>
    </dgm:pt>
  </dgm:ptLst>
  <dgm:cxnLst>
    <dgm:cxn modelId="{9153FD00-5D4E-4DFC-A2F6-085B08C9BF4C}" type="presOf" srcId="{48F2FFEC-5D1B-449C-8DA0-4D50B2EC3B82}" destId="{6F925DC7-5BE4-40E1-BF9E-D61C55193EFC}" srcOrd="0" destOrd="0" presId="urn:microsoft.com/office/officeart/2005/8/layout/list1"/>
    <dgm:cxn modelId="{90A1D316-4B8C-4205-BEE2-18C86661F960}" srcId="{667B5221-06B3-4192-A8F8-45EE4FDAB939}" destId="{A38C7FEA-D4DC-4422-AC76-E61821BBA1F9}" srcOrd="0" destOrd="0" parTransId="{79594011-1F2D-4562-9FC8-5E363F22EC19}" sibTransId="{B11FB0CB-7A3C-4FC4-BAF3-67809AECE01E}"/>
    <dgm:cxn modelId="{4D493F24-09B3-45B4-8D10-E6F306147CE6}" type="presOf" srcId="{B5F36B81-4B86-4FA8-A961-FDDD71049E43}" destId="{F1437196-F94A-4077-B0EC-C99661BD9319}" srcOrd="1" destOrd="0" presId="urn:microsoft.com/office/officeart/2005/8/layout/list1"/>
    <dgm:cxn modelId="{C49D0225-FCAD-434D-8BDD-24D6E8B3BBC0}" type="presOf" srcId="{FDCF8BE4-0186-4C96-A477-728F5CD3A0C2}" destId="{33E770D8-7A96-492D-B88B-EB99C8419582}" srcOrd="0" destOrd="1" presId="urn:microsoft.com/office/officeart/2005/8/layout/list1"/>
    <dgm:cxn modelId="{5EAF5E2B-0F32-4CED-ACCE-0A418B0E3A24}" type="presOf" srcId="{3D80C2E8-B5D4-49DD-9C72-9B626220DAE3}" destId="{6F925DC7-5BE4-40E1-BF9E-D61C55193EFC}" srcOrd="0" destOrd="1" presId="urn:microsoft.com/office/officeart/2005/8/layout/list1"/>
    <dgm:cxn modelId="{EB7BBC2D-189B-4A12-8307-06E26E5658DC}" type="presOf" srcId="{82C8D9C5-992A-40E6-B767-BBC5D4016ABB}" destId="{E0F8C2E3-6E1F-4169-AC14-4E832CFFB06D}" srcOrd="0" destOrd="2" presId="urn:microsoft.com/office/officeart/2005/8/layout/list1"/>
    <dgm:cxn modelId="{DF36C933-4B91-41A5-9710-D9BBBDFBDEC9}" type="presOf" srcId="{A38C7FEA-D4DC-4422-AC76-E61821BBA1F9}" destId="{E0F8C2E3-6E1F-4169-AC14-4E832CFFB06D}" srcOrd="0" destOrd="0" presId="urn:microsoft.com/office/officeart/2005/8/layout/list1"/>
    <dgm:cxn modelId="{A92D4334-3793-4506-BEB2-CA80AD748777}" srcId="{C6ABCFD6-B815-421C-AE30-FAE0A5CD84D2}" destId="{7DDDBA76-27A4-4D59-AA44-F249E8BAC519}" srcOrd="1" destOrd="0" parTransId="{D51D8F38-AC23-4F41-9AE6-9E0D69416DF9}" sibTransId="{D9D2BDAC-4038-4ED7-A0B2-B36D264E52B3}"/>
    <dgm:cxn modelId="{5B486635-178A-46A2-82B0-77D53F0FF746}" srcId="{7DDDBA76-27A4-4D59-AA44-F249E8BAC519}" destId="{F3DDCFF6-CBA6-4C8E-B7EA-75E66468769D}" srcOrd="0" destOrd="0" parTransId="{4F28BCE9-E8AC-4FF1-858A-073E94A6E38D}" sibTransId="{F2508613-5F6A-442B-9816-4E701B2C6966}"/>
    <dgm:cxn modelId="{26621637-77CB-4DC2-A5C2-14D13190E327}" srcId="{667B5221-06B3-4192-A8F8-45EE4FDAB939}" destId="{82C8D9C5-992A-40E6-B767-BBC5D4016ABB}" srcOrd="2" destOrd="0" parTransId="{43A53A4C-902B-4DA5-884C-0C35B1C771D9}" sibTransId="{01C42B75-E3D9-427E-9529-AC38C75961AD}"/>
    <dgm:cxn modelId="{FB99E83F-D45A-484E-AC38-5E7D70F8C1EB}" srcId="{B5F36B81-4B86-4FA8-A961-FDDD71049E43}" destId="{F23C9CAA-B4AD-4D06-900A-58F6A15A1B7F}" srcOrd="0" destOrd="0" parTransId="{669C46D4-76C9-43EB-B6A2-99EA84549DD3}" sibTransId="{42222145-9367-4E3E-A4EA-EEB6388012CA}"/>
    <dgm:cxn modelId="{C7107F5B-A0BD-43DF-8198-4A06C943917D}" srcId="{C6ABCFD6-B815-421C-AE30-FAE0A5CD84D2}" destId="{B5F36B81-4B86-4FA8-A961-FDDD71049E43}" srcOrd="2" destOrd="0" parTransId="{FB30ABCA-1E93-4F71-8904-F1E9448E3590}" sibTransId="{6EE74AD1-1911-42A6-9C67-344872731502}"/>
    <dgm:cxn modelId="{89D08C60-4327-47CA-97D7-F78035D88389}" srcId="{667B5221-06B3-4192-A8F8-45EE4FDAB939}" destId="{419E72D3-9CC0-4DAB-9D71-7A510588533F}" srcOrd="1" destOrd="0" parTransId="{2EBF5698-81C9-4BCC-ADF0-5984A5271144}" sibTransId="{4DD1BD77-4736-4742-A246-946FE3AD9969}"/>
    <dgm:cxn modelId="{1D2F8341-B9C9-49B8-BC1B-975E57AD866A}" type="presOf" srcId="{D6F547CA-092E-4ACE-8B55-EDF78CAE02A7}" destId="{7E6B3922-E4F9-4FC4-B82D-D90F1EF72141}" srcOrd="0" destOrd="0" presId="urn:microsoft.com/office/officeart/2005/8/layout/list1"/>
    <dgm:cxn modelId="{4FB05064-539E-4B6B-9838-6C0651B21257}" type="presOf" srcId="{F23C9CAA-B4AD-4D06-900A-58F6A15A1B7F}" destId="{33E770D8-7A96-492D-B88B-EB99C8419582}" srcOrd="0" destOrd="0" presId="urn:microsoft.com/office/officeart/2005/8/layout/list1"/>
    <dgm:cxn modelId="{27AB8C65-B84C-4DD5-A10B-4486F5195AC7}" type="presOf" srcId="{419E72D3-9CC0-4DAB-9D71-7A510588533F}" destId="{E0F8C2E3-6E1F-4169-AC14-4E832CFFB06D}" srcOrd="0" destOrd="1" presId="urn:microsoft.com/office/officeart/2005/8/layout/list1"/>
    <dgm:cxn modelId="{2175EE6B-7319-4761-B49F-A5C7234D9052}" srcId="{D6F547CA-092E-4ACE-8B55-EDF78CAE02A7}" destId="{48F2FFEC-5D1B-449C-8DA0-4D50B2EC3B82}" srcOrd="0" destOrd="0" parTransId="{CFE933C6-7529-4801-AF43-77B091A0D352}" sibTransId="{7CE445BA-D553-4A02-9717-EE3CEFCF8D20}"/>
    <dgm:cxn modelId="{C9AA366E-92CE-42F8-AD4A-B1522A59774C}" type="presOf" srcId="{ED913618-5694-46E9-BCFA-2F52FDDDD365}" destId="{492AAA8E-79DF-4594-BE99-8A4D858440BE}" srcOrd="0" destOrd="1" presId="urn:microsoft.com/office/officeart/2005/8/layout/list1"/>
    <dgm:cxn modelId="{1DC05F4E-268B-4449-BF98-3347D454F81E}" srcId="{B5F36B81-4B86-4FA8-A961-FDDD71049E43}" destId="{C6D13506-41BA-42DA-95A5-0B0915329726}" srcOrd="2" destOrd="0" parTransId="{AA0E15C7-F4D7-470A-9095-5CB55998A069}" sibTransId="{F57A6494-EB47-4CA8-88D3-412B9C5AA3CB}"/>
    <dgm:cxn modelId="{49B91550-1C5B-47D4-A3F8-13F62A1611C0}" type="presOf" srcId="{EFEB13FF-E9DC-4AC8-B86F-97611EF371F3}" destId="{33E770D8-7A96-492D-B88B-EB99C8419582}" srcOrd="0" destOrd="4" presId="urn:microsoft.com/office/officeart/2005/8/layout/list1"/>
    <dgm:cxn modelId="{9921DB70-D453-44A5-9847-839A39C0FC11}" srcId="{7DDDBA76-27A4-4D59-AA44-F249E8BAC519}" destId="{ED913618-5694-46E9-BCFA-2F52FDDDD365}" srcOrd="1" destOrd="0" parTransId="{EFDDEAD0-8252-4961-8329-EB634F125914}" sibTransId="{1BD3A270-A773-4911-A68A-472497CD9B57}"/>
    <dgm:cxn modelId="{98955F71-3E1E-497C-A651-9AB44DABBC74}" type="presOf" srcId="{7DDDBA76-27A4-4D59-AA44-F249E8BAC519}" destId="{6A34DF32-7924-4881-9E3F-9853D7E61C70}" srcOrd="0" destOrd="0" presId="urn:microsoft.com/office/officeart/2005/8/layout/list1"/>
    <dgm:cxn modelId="{0B06DD79-E961-43CD-829B-2560E3A2BE29}" type="presOf" srcId="{7DDDBA76-27A4-4D59-AA44-F249E8BAC519}" destId="{177D0B61-8BA4-4F33-8940-819F0B9EF56E}" srcOrd="1" destOrd="0" presId="urn:microsoft.com/office/officeart/2005/8/layout/list1"/>
    <dgm:cxn modelId="{8BC1417F-40D1-4E9A-B109-AF011D575F3B}" srcId="{B5F36B81-4B86-4FA8-A961-FDDD71049E43}" destId="{FDCF8BE4-0186-4C96-A477-728F5CD3A0C2}" srcOrd="1" destOrd="0" parTransId="{0F0FA57D-3A01-4FA0-89BA-80D9CF573093}" sibTransId="{E279815C-C715-46C9-A255-473D3EBC8004}"/>
    <dgm:cxn modelId="{2564CA83-015F-420C-AA6B-9268B135ECBA}" type="presOf" srcId="{B5F36B81-4B86-4FA8-A961-FDDD71049E43}" destId="{CE589C61-059F-4E91-AF0E-7CDB1B9CE1FA}" srcOrd="0" destOrd="0" presId="urn:microsoft.com/office/officeart/2005/8/layout/list1"/>
    <dgm:cxn modelId="{F00B8584-D20C-4B38-A4E8-E7AA90237C6E}" srcId="{D6F547CA-092E-4ACE-8B55-EDF78CAE02A7}" destId="{3BD1913A-8CE2-478C-91D7-DEBBA6A0A4D6}" srcOrd="2" destOrd="0" parTransId="{CCB06237-B930-4E75-BC2E-7A0BE95EA4A8}" sibTransId="{CE69CAC6-0200-4F80-B721-1EE2E19457C5}"/>
    <dgm:cxn modelId="{ED20B887-D0DF-46A4-ADC5-8AE0925C8704}" srcId="{D6F547CA-092E-4ACE-8B55-EDF78CAE02A7}" destId="{3D80C2E8-B5D4-49DD-9C72-9B626220DAE3}" srcOrd="1" destOrd="0" parTransId="{BCE5D7CA-2E7F-4A64-B54E-40CEE46165D0}" sibTransId="{17E77167-D27C-427D-B522-8F613FF351A0}"/>
    <dgm:cxn modelId="{DAE8E0A3-E9D1-4847-9D55-94B03930D886}" srcId="{B5F36B81-4B86-4FA8-A961-FDDD71049E43}" destId="{EFEB13FF-E9DC-4AC8-B86F-97611EF371F3}" srcOrd="4" destOrd="0" parTransId="{56D18514-A3E3-46D8-938F-6F6CCDD86278}" sibTransId="{5E51799F-3712-4144-86D8-72409C274FFD}"/>
    <dgm:cxn modelId="{F007F8A3-5CB4-4FF7-9AB8-DAF1037428D3}" srcId="{C6ABCFD6-B815-421C-AE30-FAE0A5CD84D2}" destId="{D6F547CA-092E-4ACE-8B55-EDF78CAE02A7}" srcOrd="3" destOrd="0" parTransId="{488D222B-F335-4F83-8B8D-9E037ECF9CB1}" sibTransId="{CBC505A1-B32E-4095-9E61-A49D90BF53E2}"/>
    <dgm:cxn modelId="{CECB81AC-FE93-461E-8A02-AA10A1814E88}" type="presOf" srcId="{667B5221-06B3-4192-A8F8-45EE4FDAB939}" destId="{840A455E-AEF1-416A-8A28-6E1CF804B440}" srcOrd="0" destOrd="0" presId="urn:microsoft.com/office/officeart/2005/8/layout/list1"/>
    <dgm:cxn modelId="{E4CFD1AE-8051-402A-AF47-E4B6A6B3057A}" type="presOf" srcId="{D6F547CA-092E-4ACE-8B55-EDF78CAE02A7}" destId="{35222C45-EF6B-466F-AEC9-CFC1BE5FCD0A}" srcOrd="1" destOrd="0" presId="urn:microsoft.com/office/officeart/2005/8/layout/list1"/>
    <dgm:cxn modelId="{198839AF-4987-4C8C-9DBD-D185AB1BAC6D}" type="presOf" srcId="{11345051-8454-4014-85D4-7C19D01BC457}" destId="{33E770D8-7A96-492D-B88B-EB99C8419582}" srcOrd="0" destOrd="3" presId="urn:microsoft.com/office/officeart/2005/8/layout/list1"/>
    <dgm:cxn modelId="{B39527B0-B266-4C8C-A57F-128F68759F52}" srcId="{C6ABCFD6-B815-421C-AE30-FAE0A5CD84D2}" destId="{667B5221-06B3-4192-A8F8-45EE4FDAB939}" srcOrd="0" destOrd="0" parTransId="{AF2DEB5F-1CA3-4395-957F-43D911325F02}" sibTransId="{BB2BE129-9E8A-4DAE-B76F-40E88F072C64}"/>
    <dgm:cxn modelId="{786C9BB4-4933-4315-9FD3-F29BBE1B4A02}" srcId="{B5F36B81-4B86-4FA8-A961-FDDD71049E43}" destId="{11345051-8454-4014-85D4-7C19D01BC457}" srcOrd="3" destOrd="0" parTransId="{C2DF88AE-1267-4AF8-B5C0-4642A2CB240A}" sibTransId="{77F12D87-A417-4B73-AE2F-0799E1D9B1D5}"/>
    <dgm:cxn modelId="{8450B4B7-0414-492A-91DC-195E2F585092}" type="presOf" srcId="{667B5221-06B3-4192-A8F8-45EE4FDAB939}" destId="{1460687D-3AB6-4F25-A68D-DFE47230730A}" srcOrd="1" destOrd="0" presId="urn:microsoft.com/office/officeart/2005/8/layout/list1"/>
    <dgm:cxn modelId="{4C0B47BD-DAFC-4E47-8009-4F201F4D800C}" type="presOf" srcId="{C6D13506-41BA-42DA-95A5-0B0915329726}" destId="{33E770D8-7A96-492D-B88B-EB99C8419582}" srcOrd="0" destOrd="2" presId="urn:microsoft.com/office/officeart/2005/8/layout/list1"/>
    <dgm:cxn modelId="{FA55B8CA-4331-4069-82B2-FB69F8DB02D9}" type="presOf" srcId="{3BD1913A-8CE2-478C-91D7-DEBBA6A0A4D6}" destId="{6F925DC7-5BE4-40E1-BF9E-D61C55193EFC}" srcOrd="0" destOrd="2" presId="urn:microsoft.com/office/officeart/2005/8/layout/list1"/>
    <dgm:cxn modelId="{2BBB6ADD-0081-44F9-AC59-543F082333F1}" type="presOf" srcId="{F3DDCFF6-CBA6-4C8E-B7EA-75E66468769D}" destId="{492AAA8E-79DF-4594-BE99-8A4D858440BE}" srcOrd="0" destOrd="0" presId="urn:microsoft.com/office/officeart/2005/8/layout/list1"/>
    <dgm:cxn modelId="{5B909BF4-809F-43C0-89D0-DF471E2F8E56}" type="presOf" srcId="{C6ABCFD6-B815-421C-AE30-FAE0A5CD84D2}" destId="{978C9E0E-1891-4DED-B51D-3F135FEBE9D9}" srcOrd="0" destOrd="0" presId="urn:microsoft.com/office/officeart/2005/8/layout/list1"/>
    <dgm:cxn modelId="{22BCA369-74D7-4736-BDBA-84C3F5EACC37}" type="presParOf" srcId="{978C9E0E-1891-4DED-B51D-3F135FEBE9D9}" destId="{DFB446AE-0AE4-4748-AF88-9F74B0FA148B}" srcOrd="0" destOrd="0" presId="urn:microsoft.com/office/officeart/2005/8/layout/list1"/>
    <dgm:cxn modelId="{D97209FC-49EB-42EC-99E0-05EE7BCB1383}" type="presParOf" srcId="{DFB446AE-0AE4-4748-AF88-9F74B0FA148B}" destId="{840A455E-AEF1-416A-8A28-6E1CF804B440}" srcOrd="0" destOrd="0" presId="urn:microsoft.com/office/officeart/2005/8/layout/list1"/>
    <dgm:cxn modelId="{11B8A65E-8094-4D4D-AEFA-5D26DFD801E0}" type="presParOf" srcId="{DFB446AE-0AE4-4748-AF88-9F74B0FA148B}" destId="{1460687D-3AB6-4F25-A68D-DFE47230730A}" srcOrd="1" destOrd="0" presId="urn:microsoft.com/office/officeart/2005/8/layout/list1"/>
    <dgm:cxn modelId="{F5FC5554-1DA7-4C33-81B3-2965CB6112DA}" type="presParOf" srcId="{978C9E0E-1891-4DED-B51D-3F135FEBE9D9}" destId="{939E931A-7706-44D0-8561-8F5102E4BA02}" srcOrd="1" destOrd="0" presId="urn:microsoft.com/office/officeart/2005/8/layout/list1"/>
    <dgm:cxn modelId="{FA2EA903-0D65-46D1-B192-8F2BD8AD8D54}" type="presParOf" srcId="{978C9E0E-1891-4DED-B51D-3F135FEBE9D9}" destId="{E0F8C2E3-6E1F-4169-AC14-4E832CFFB06D}" srcOrd="2" destOrd="0" presId="urn:microsoft.com/office/officeart/2005/8/layout/list1"/>
    <dgm:cxn modelId="{3BD8BAA7-6D32-4E88-83E6-DD25AF52FE38}" type="presParOf" srcId="{978C9E0E-1891-4DED-B51D-3F135FEBE9D9}" destId="{7310CF28-F1BA-4CC4-8CC9-AA6BC4F220B2}" srcOrd="3" destOrd="0" presId="urn:microsoft.com/office/officeart/2005/8/layout/list1"/>
    <dgm:cxn modelId="{3FFF9862-8510-4139-A075-100F1FD99BE3}" type="presParOf" srcId="{978C9E0E-1891-4DED-B51D-3F135FEBE9D9}" destId="{E2A19BBB-7B95-4573-B036-B4D44D17793D}" srcOrd="4" destOrd="0" presId="urn:microsoft.com/office/officeart/2005/8/layout/list1"/>
    <dgm:cxn modelId="{1ACB8A0E-2BD7-4F5F-983E-6D85EF334D35}" type="presParOf" srcId="{E2A19BBB-7B95-4573-B036-B4D44D17793D}" destId="{6A34DF32-7924-4881-9E3F-9853D7E61C70}" srcOrd="0" destOrd="0" presId="urn:microsoft.com/office/officeart/2005/8/layout/list1"/>
    <dgm:cxn modelId="{4DE1694E-9BFC-4150-AADF-7C8C83B9AD77}" type="presParOf" srcId="{E2A19BBB-7B95-4573-B036-B4D44D17793D}" destId="{177D0B61-8BA4-4F33-8940-819F0B9EF56E}" srcOrd="1" destOrd="0" presId="urn:microsoft.com/office/officeart/2005/8/layout/list1"/>
    <dgm:cxn modelId="{F8F5AD30-8726-4614-B65B-6029E07D7328}" type="presParOf" srcId="{978C9E0E-1891-4DED-B51D-3F135FEBE9D9}" destId="{EC9A89B9-72DE-4B70-97A3-1FEBD688353B}" srcOrd="5" destOrd="0" presId="urn:microsoft.com/office/officeart/2005/8/layout/list1"/>
    <dgm:cxn modelId="{FEA641E4-06E3-4A65-941E-8A5D54BAFFB1}" type="presParOf" srcId="{978C9E0E-1891-4DED-B51D-3F135FEBE9D9}" destId="{492AAA8E-79DF-4594-BE99-8A4D858440BE}" srcOrd="6" destOrd="0" presId="urn:microsoft.com/office/officeart/2005/8/layout/list1"/>
    <dgm:cxn modelId="{F35CA497-F982-4597-AD54-C7F4ABF25104}" type="presParOf" srcId="{978C9E0E-1891-4DED-B51D-3F135FEBE9D9}" destId="{3EAE7AAA-B5C9-434E-A951-CAF69ACEB07E}" srcOrd="7" destOrd="0" presId="urn:microsoft.com/office/officeart/2005/8/layout/list1"/>
    <dgm:cxn modelId="{3807E283-8437-45D1-977D-990E98A3C849}" type="presParOf" srcId="{978C9E0E-1891-4DED-B51D-3F135FEBE9D9}" destId="{E7F7B1E2-6768-4C81-B355-B62818F14445}" srcOrd="8" destOrd="0" presId="urn:microsoft.com/office/officeart/2005/8/layout/list1"/>
    <dgm:cxn modelId="{DDD37567-46E3-4827-BC33-6FAEAA339D4F}" type="presParOf" srcId="{E7F7B1E2-6768-4C81-B355-B62818F14445}" destId="{CE589C61-059F-4E91-AF0E-7CDB1B9CE1FA}" srcOrd="0" destOrd="0" presId="urn:microsoft.com/office/officeart/2005/8/layout/list1"/>
    <dgm:cxn modelId="{22D65063-94BD-41C9-A719-70D10646C26F}" type="presParOf" srcId="{E7F7B1E2-6768-4C81-B355-B62818F14445}" destId="{F1437196-F94A-4077-B0EC-C99661BD9319}" srcOrd="1" destOrd="0" presId="urn:microsoft.com/office/officeart/2005/8/layout/list1"/>
    <dgm:cxn modelId="{9414902D-1201-46B5-A446-B3D5F88961AA}" type="presParOf" srcId="{978C9E0E-1891-4DED-B51D-3F135FEBE9D9}" destId="{FC97E6A0-F16A-48A6-AD19-A3639EFA4956}" srcOrd="9" destOrd="0" presId="urn:microsoft.com/office/officeart/2005/8/layout/list1"/>
    <dgm:cxn modelId="{261023D1-BC51-45C4-9383-B7BD5A684299}" type="presParOf" srcId="{978C9E0E-1891-4DED-B51D-3F135FEBE9D9}" destId="{33E770D8-7A96-492D-B88B-EB99C8419582}" srcOrd="10" destOrd="0" presId="urn:microsoft.com/office/officeart/2005/8/layout/list1"/>
    <dgm:cxn modelId="{D335B232-517C-48DE-9B23-CD02F0182FDF}" type="presParOf" srcId="{978C9E0E-1891-4DED-B51D-3F135FEBE9D9}" destId="{CD35DF0E-A860-43B3-AFBE-323D802C2D6F}" srcOrd="11" destOrd="0" presId="urn:microsoft.com/office/officeart/2005/8/layout/list1"/>
    <dgm:cxn modelId="{F4E9910B-54F9-4410-B3C8-03D6D65944E5}" type="presParOf" srcId="{978C9E0E-1891-4DED-B51D-3F135FEBE9D9}" destId="{E2874677-C54B-4A7B-B172-AB632FCE7289}" srcOrd="12" destOrd="0" presId="urn:microsoft.com/office/officeart/2005/8/layout/list1"/>
    <dgm:cxn modelId="{7E84A907-7FF5-4CF3-B371-85649045E999}" type="presParOf" srcId="{E2874677-C54B-4A7B-B172-AB632FCE7289}" destId="{7E6B3922-E4F9-4FC4-B82D-D90F1EF72141}" srcOrd="0" destOrd="0" presId="urn:microsoft.com/office/officeart/2005/8/layout/list1"/>
    <dgm:cxn modelId="{E09F233B-EDA2-463F-8519-46243267D2F3}" type="presParOf" srcId="{E2874677-C54B-4A7B-B172-AB632FCE7289}" destId="{35222C45-EF6B-466F-AEC9-CFC1BE5FCD0A}" srcOrd="1" destOrd="0" presId="urn:microsoft.com/office/officeart/2005/8/layout/list1"/>
    <dgm:cxn modelId="{5D16CDBF-329A-4FF6-8F05-BD7AC4A61336}" type="presParOf" srcId="{978C9E0E-1891-4DED-B51D-3F135FEBE9D9}" destId="{39073657-FC8A-49FB-93CE-5D533374D452}" srcOrd="13" destOrd="0" presId="urn:microsoft.com/office/officeart/2005/8/layout/list1"/>
    <dgm:cxn modelId="{91679B23-BB80-464A-B030-7C30E0B1EE2B}" type="presParOf" srcId="{978C9E0E-1891-4DED-B51D-3F135FEBE9D9}" destId="{6F925DC7-5BE4-40E1-BF9E-D61C55193EFC}"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7135D5-66AB-4D94-B17E-DFACA831DA43}">
      <dsp:nvSpPr>
        <dsp:cNvPr id="0" name=""/>
        <dsp:cNvSpPr/>
      </dsp:nvSpPr>
      <dsp:spPr>
        <a:xfrm>
          <a:off x="997337" y="15165"/>
          <a:ext cx="5545231" cy="5545231"/>
        </a:xfrm>
        <a:prstGeom prst="ellipse">
          <a:avLst/>
        </a:prstGeom>
        <a:solidFill>
          <a:schemeClr val="accent4">
            <a:alpha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r>
            <a:rPr lang="en-US" sz="4500" kern="1200" dirty="0"/>
            <a:t>Chiropractor</a:t>
          </a:r>
        </a:p>
      </dsp:txBody>
      <dsp:txXfrm>
        <a:off x="1771671" y="669067"/>
        <a:ext cx="3197250" cy="4237427"/>
      </dsp:txXfrm>
    </dsp:sp>
    <dsp:sp modelId="{850DBF7E-3522-4300-8922-1E4FEFB446C8}">
      <dsp:nvSpPr>
        <dsp:cNvPr id="0" name=""/>
        <dsp:cNvSpPr/>
      </dsp:nvSpPr>
      <dsp:spPr>
        <a:xfrm>
          <a:off x="4993901" y="15165"/>
          <a:ext cx="5545231" cy="5545231"/>
        </a:xfrm>
        <a:prstGeom prst="ellipse">
          <a:avLst/>
        </a:prstGeom>
        <a:solidFill>
          <a:schemeClr val="accent4">
            <a:alpha val="50000"/>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2000250">
            <a:lnSpc>
              <a:spcPct val="90000"/>
            </a:lnSpc>
            <a:spcBef>
              <a:spcPct val="0"/>
            </a:spcBef>
            <a:spcAft>
              <a:spcPct val="35000"/>
            </a:spcAft>
            <a:buNone/>
          </a:pPr>
          <a:r>
            <a:rPr lang="en-US" sz="4500" kern="1200" dirty="0"/>
            <a:t>Doula</a:t>
          </a:r>
        </a:p>
      </dsp:txBody>
      <dsp:txXfrm>
        <a:off x="6567548" y="669067"/>
        <a:ext cx="3197250" cy="42374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2C7695-785F-4A4D-80A5-6756FB251607}">
      <dsp:nvSpPr>
        <dsp:cNvPr id="0" name=""/>
        <dsp:cNvSpPr/>
      </dsp:nvSpPr>
      <dsp:spPr>
        <a:xfrm>
          <a:off x="3953" y="1285934"/>
          <a:ext cx="2377306" cy="833816"/>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Pregnancy – Immune suppressed state</a:t>
          </a:r>
        </a:p>
      </dsp:txBody>
      <dsp:txXfrm>
        <a:off x="3953" y="1285934"/>
        <a:ext cx="2377306" cy="833816"/>
      </dsp:txXfrm>
    </dsp:sp>
    <dsp:sp modelId="{EB4F13D2-67A4-4F47-AE5B-24F65FB53B53}">
      <dsp:nvSpPr>
        <dsp:cNvPr id="0" name=""/>
        <dsp:cNvSpPr/>
      </dsp:nvSpPr>
      <dsp:spPr>
        <a:xfrm>
          <a:off x="3953" y="2119750"/>
          <a:ext cx="2377306" cy="945652"/>
        </a:xfrm>
        <a:prstGeom prst="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Baby is considered “foreign” which maintains pregnancy</a:t>
          </a:r>
        </a:p>
      </dsp:txBody>
      <dsp:txXfrm>
        <a:off x="3953" y="2119750"/>
        <a:ext cx="2377306" cy="945652"/>
      </dsp:txXfrm>
    </dsp:sp>
    <dsp:sp modelId="{16847459-0DF9-4DC9-BA6E-EEA7DD137660}">
      <dsp:nvSpPr>
        <dsp:cNvPr id="0" name=""/>
        <dsp:cNvSpPr/>
      </dsp:nvSpPr>
      <dsp:spPr>
        <a:xfrm>
          <a:off x="2714082" y="1285934"/>
          <a:ext cx="2377306" cy="833816"/>
        </a:xfrm>
        <a:prstGeom prst="rect">
          <a:avLst/>
        </a:prstGeom>
        <a:solidFill>
          <a:schemeClr val="accent2">
            <a:hueOff val="2147871"/>
            <a:satOff val="-6164"/>
            <a:lumOff val="-9870"/>
            <a:alphaOff val="0"/>
          </a:schemeClr>
        </a:solidFill>
        <a:ln w="19050" cap="flat" cmpd="sng" algn="ctr">
          <a:solidFill>
            <a:schemeClr val="accent2">
              <a:hueOff val="2147871"/>
              <a:satOff val="-6164"/>
              <a:lumOff val="-987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At the time of delivery mom’s T Cells change the suppression state and move towards a proinflammatory state</a:t>
          </a:r>
        </a:p>
      </dsp:txBody>
      <dsp:txXfrm>
        <a:off x="2714082" y="1285934"/>
        <a:ext cx="2377306" cy="833816"/>
      </dsp:txXfrm>
    </dsp:sp>
    <dsp:sp modelId="{1641F07A-E4B0-46CE-B58B-AC578343DF21}">
      <dsp:nvSpPr>
        <dsp:cNvPr id="0" name=""/>
        <dsp:cNvSpPr/>
      </dsp:nvSpPr>
      <dsp:spPr>
        <a:xfrm>
          <a:off x="2714082" y="2119750"/>
          <a:ext cx="2377306" cy="945652"/>
        </a:xfrm>
        <a:prstGeom prst="rect">
          <a:avLst/>
        </a:prstGeom>
        <a:solidFill>
          <a:schemeClr val="accent2">
            <a:tint val="40000"/>
            <a:alpha val="90000"/>
            <a:hueOff val="2244906"/>
            <a:satOff val="-20744"/>
            <a:lumOff val="-2338"/>
            <a:alphaOff val="0"/>
          </a:schemeClr>
        </a:solidFill>
        <a:ln w="19050" cap="flat" cmpd="sng" algn="ctr">
          <a:solidFill>
            <a:schemeClr val="accent2">
              <a:tint val="40000"/>
              <a:alpha val="90000"/>
              <a:hueOff val="2244906"/>
              <a:satOff val="-20744"/>
              <a:lumOff val="-233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Baby it is time to come into world</a:t>
          </a:r>
        </a:p>
      </dsp:txBody>
      <dsp:txXfrm>
        <a:off x="2714082" y="2119750"/>
        <a:ext cx="2377306" cy="945652"/>
      </dsp:txXfrm>
    </dsp:sp>
    <dsp:sp modelId="{F443D5C6-9537-4D74-BF5A-C393E173A14B}">
      <dsp:nvSpPr>
        <dsp:cNvPr id="0" name=""/>
        <dsp:cNvSpPr/>
      </dsp:nvSpPr>
      <dsp:spPr>
        <a:xfrm>
          <a:off x="5424211" y="1285934"/>
          <a:ext cx="2377306" cy="833816"/>
        </a:xfrm>
        <a:prstGeom prst="rect">
          <a:avLst/>
        </a:prstGeom>
        <a:solidFill>
          <a:schemeClr val="accent2">
            <a:hueOff val="4295743"/>
            <a:satOff val="-12329"/>
            <a:lumOff val="-19739"/>
            <a:alphaOff val="0"/>
          </a:schemeClr>
        </a:solidFill>
        <a:ln w="19050" cap="flat" cmpd="sng" algn="ctr">
          <a:solidFill>
            <a:schemeClr val="accent2">
              <a:hueOff val="4295743"/>
              <a:satOff val="-12329"/>
              <a:lumOff val="-1973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Stress during pregnancy – mom can rob cortisol from the baby through the umbilical cord</a:t>
          </a:r>
        </a:p>
      </dsp:txBody>
      <dsp:txXfrm>
        <a:off x="5424211" y="1285934"/>
        <a:ext cx="2377306" cy="833816"/>
      </dsp:txXfrm>
    </dsp:sp>
    <dsp:sp modelId="{42AAB480-2A72-4702-8778-A46D7132533A}">
      <dsp:nvSpPr>
        <dsp:cNvPr id="0" name=""/>
        <dsp:cNvSpPr/>
      </dsp:nvSpPr>
      <dsp:spPr>
        <a:xfrm>
          <a:off x="5424211" y="2119750"/>
          <a:ext cx="2377306" cy="945652"/>
        </a:xfrm>
        <a:prstGeom prst="rect">
          <a:avLst/>
        </a:prstGeom>
        <a:solidFill>
          <a:schemeClr val="accent2">
            <a:tint val="40000"/>
            <a:alpha val="90000"/>
            <a:hueOff val="4489812"/>
            <a:satOff val="-41488"/>
            <a:lumOff val="-4677"/>
            <a:alphaOff val="0"/>
          </a:schemeClr>
        </a:solidFill>
        <a:ln w="19050" cap="flat" cmpd="sng" algn="ctr">
          <a:solidFill>
            <a:schemeClr val="accent2">
              <a:tint val="40000"/>
              <a:alpha val="90000"/>
              <a:hueOff val="4489812"/>
              <a:satOff val="-41488"/>
              <a:lumOff val="-4677"/>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Changes the entire environment and outcome</a:t>
          </a:r>
        </a:p>
        <a:p>
          <a:pPr marL="114300" lvl="1" indent="-114300" algn="l" defTabSz="577850">
            <a:lnSpc>
              <a:spcPct val="90000"/>
            </a:lnSpc>
            <a:spcBef>
              <a:spcPct val="0"/>
            </a:spcBef>
            <a:spcAft>
              <a:spcPct val="15000"/>
            </a:spcAft>
            <a:buChar char="•"/>
          </a:pPr>
          <a:r>
            <a:rPr lang="en-US" sz="1300" kern="1200"/>
            <a:t>Hijacking the developing amygdala </a:t>
          </a:r>
        </a:p>
      </dsp:txBody>
      <dsp:txXfrm>
        <a:off x="5424211" y="2119750"/>
        <a:ext cx="2377306" cy="945652"/>
      </dsp:txXfrm>
    </dsp:sp>
    <dsp:sp modelId="{C87CAC28-A574-450C-B058-FAA908B18016}">
      <dsp:nvSpPr>
        <dsp:cNvPr id="0" name=""/>
        <dsp:cNvSpPr/>
      </dsp:nvSpPr>
      <dsp:spPr>
        <a:xfrm>
          <a:off x="8134340" y="1285934"/>
          <a:ext cx="2377306" cy="833816"/>
        </a:xfrm>
        <a:prstGeom prst="rect">
          <a:avLst/>
        </a:prstGeom>
        <a:solidFill>
          <a:schemeClr val="accent2">
            <a:hueOff val="6443614"/>
            <a:satOff val="-18493"/>
            <a:lumOff val="-29609"/>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2456" tIns="52832" rIns="92456" bIns="52832" numCol="1" spcCol="1270" anchor="ctr" anchorCtr="0">
          <a:noAutofit/>
        </a:bodyPr>
        <a:lstStyle/>
        <a:p>
          <a:pPr marL="0" lvl="0" indent="0" algn="ctr" defTabSz="577850">
            <a:lnSpc>
              <a:spcPct val="90000"/>
            </a:lnSpc>
            <a:spcBef>
              <a:spcPct val="0"/>
            </a:spcBef>
            <a:spcAft>
              <a:spcPct val="35000"/>
            </a:spcAft>
            <a:buNone/>
          </a:pPr>
          <a:r>
            <a:rPr lang="en-US" sz="1300" kern="1200"/>
            <a:t>Vaccines given to mom = proinflammation</a:t>
          </a:r>
        </a:p>
      </dsp:txBody>
      <dsp:txXfrm>
        <a:off x="8134340" y="1285934"/>
        <a:ext cx="2377306" cy="833816"/>
      </dsp:txXfrm>
    </dsp:sp>
    <dsp:sp modelId="{405E10F5-0732-4E85-9774-B319A4C39884}">
      <dsp:nvSpPr>
        <dsp:cNvPr id="0" name=""/>
        <dsp:cNvSpPr/>
      </dsp:nvSpPr>
      <dsp:spPr>
        <a:xfrm>
          <a:off x="8134340" y="2119750"/>
          <a:ext cx="2377306" cy="945652"/>
        </a:xfrm>
        <a:prstGeom prst="rect">
          <a:avLst/>
        </a:prstGeom>
        <a:solidFill>
          <a:schemeClr val="accent2">
            <a:tint val="40000"/>
            <a:alpha val="90000"/>
            <a:hueOff val="6734718"/>
            <a:satOff val="-62232"/>
            <a:lumOff val="-7015"/>
            <a:alphaOff val="0"/>
          </a:schemeClr>
        </a:solidFill>
        <a:ln w="19050" cap="flat" cmpd="sng" algn="ctr">
          <a:solidFill>
            <a:schemeClr val="accent2">
              <a:tint val="40000"/>
              <a:alpha val="90000"/>
              <a:hueOff val="6734718"/>
              <a:satOff val="-62232"/>
              <a:lumOff val="-701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342" tIns="69342" rIns="92456" bIns="104013" numCol="1" spcCol="1270" anchor="t" anchorCtr="0">
          <a:noAutofit/>
        </a:bodyPr>
        <a:lstStyle/>
        <a:p>
          <a:pPr marL="114300" lvl="1" indent="-114300" algn="l" defTabSz="577850">
            <a:lnSpc>
              <a:spcPct val="90000"/>
            </a:lnSpc>
            <a:spcBef>
              <a:spcPct val="0"/>
            </a:spcBef>
            <a:spcAft>
              <a:spcPct val="15000"/>
            </a:spcAft>
            <a:buChar char="•"/>
          </a:pPr>
          <a:r>
            <a:rPr lang="en-US" sz="1300" kern="1200"/>
            <a:t>28 - 36 weeks</a:t>
          </a:r>
        </a:p>
        <a:p>
          <a:pPr marL="114300" lvl="1" indent="-114300" algn="l" defTabSz="577850">
            <a:lnSpc>
              <a:spcPct val="90000"/>
            </a:lnSpc>
            <a:spcBef>
              <a:spcPct val="0"/>
            </a:spcBef>
            <a:spcAft>
              <a:spcPct val="15000"/>
            </a:spcAft>
            <a:buChar char="•"/>
          </a:pPr>
          <a:r>
            <a:rPr lang="en-US" sz="1300" kern="1200"/>
            <a:t>Foreign injection &gt; Inflammation &gt; Mitochondria under stress </a:t>
          </a:r>
        </a:p>
      </dsp:txBody>
      <dsp:txXfrm>
        <a:off x="8134340" y="2119750"/>
        <a:ext cx="2377306" cy="9456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AEB33-508A-4A17-ADC1-0F1C9098B849}">
      <dsp:nvSpPr>
        <dsp:cNvPr id="0" name=""/>
        <dsp:cNvSpPr/>
      </dsp:nvSpPr>
      <dsp:spPr>
        <a:xfrm>
          <a:off x="0" y="101492"/>
          <a:ext cx="10515600" cy="1346304"/>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Apoptosis-</a:t>
          </a:r>
          <a:r>
            <a:rPr lang="en-US" sz="1900" b="0" i="0" kern="1200"/>
            <a:t>As cells rapidly proliferate during development, some of them undergo apoptosis, which is necessary for many stages in development, including neural development.</a:t>
          </a:r>
          <a:endParaRPr lang="en-US" sz="1900" kern="1200"/>
        </a:p>
      </dsp:txBody>
      <dsp:txXfrm>
        <a:off x="65721" y="167213"/>
        <a:ext cx="10384158" cy="1214862"/>
      </dsp:txXfrm>
    </dsp:sp>
    <dsp:sp modelId="{D50918CB-08DF-4CD9-9120-6FEE03931DBF}">
      <dsp:nvSpPr>
        <dsp:cNvPr id="0" name=""/>
        <dsp:cNvSpPr/>
      </dsp:nvSpPr>
      <dsp:spPr>
        <a:xfrm>
          <a:off x="0" y="1502516"/>
          <a:ext cx="10515600" cy="1346304"/>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t>Synaptogenesis is the final phase of axonal pathfinding. Its sequences of spatial and temporal development in the immature nervous system are precisely timed and consistent. </a:t>
          </a:r>
          <a:endParaRPr lang="en-US" sz="1900" kern="1200"/>
        </a:p>
      </dsp:txBody>
      <dsp:txXfrm>
        <a:off x="65721" y="1568237"/>
        <a:ext cx="10384158" cy="1214862"/>
      </dsp:txXfrm>
    </dsp:sp>
    <dsp:sp modelId="{9B82EEAC-453A-4405-87C2-2DC250289E47}">
      <dsp:nvSpPr>
        <dsp:cNvPr id="0" name=""/>
        <dsp:cNvSpPr/>
      </dsp:nvSpPr>
      <dsp:spPr>
        <a:xfrm>
          <a:off x="0" y="2903541"/>
          <a:ext cx="10515600" cy="1346304"/>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kern="1200"/>
            <a:t>Pruning of synapses - </a:t>
          </a:r>
          <a:r>
            <a:rPr lang="en-US" sz="1900" b="0" i="0" kern="1200"/>
            <a:t>As a baby’s brain develops, there is an explosion of synapses, the connections that allow neurons to send and receive signals. But during childhood and adolescence, the brain needs to start pruning those synapses, limiting their number so different brain areas can develop specific functions and are not overloaded with stimuli.</a:t>
          </a:r>
          <a:endParaRPr lang="en-US" sz="1900" kern="1200"/>
        </a:p>
      </dsp:txBody>
      <dsp:txXfrm>
        <a:off x="65721" y="2969262"/>
        <a:ext cx="10384158" cy="12148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0DF39C-1907-4713-AB2F-0291E2F72C27}">
      <dsp:nvSpPr>
        <dsp:cNvPr id="0" name=""/>
        <dsp:cNvSpPr/>
      </dsp:nvSpPr>
      <dsp:spPr>
        <a:xfrm>
          <a:off x="0" y="74018"/>
          <a:ext cx="6245265" cy="6879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Define</a:t>
          </a:r>
        </a:p>
      </dsp:txBody>
      <dsp:txXfrm>
        <a:off x="33583" y="107601"/>
        <a:ext cx="6178099" cy="620794"/>
      </dsp:txXfrm>
    </dsp:sp>
    <dsp:sp modelId="{A2A99A65-98E5-4956-B124-3A7355F4ACE3}">
      <dsp:nvSpPr>
        <dsp:cNvPr id="0" name=""/>
        <dsp:cNvSpPr/>
      </dsp:nvSpPr>
      <dsp:spPr>
        <a:xfrm>
          <a:off x="0" y="842618"/>
          <a:ext cx="6245265" cy="687960"/>
        </a:xfrm>
        <a:prstGeom prst="roundRect">
          <a:avLst/>
        </a:prstGeom>
        <a:solidFill>
          <a:schemeClr val="accent2">
            <a:hueOff val="1610903"/>
            <a:satOff val="-4623"/>
            <a:lumOff val="-740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Identify questions</a:t>
          </a:r>
        </a:p>
      </dsp:txBody>
      <dsp:txXfrm>
        <a:off x="33583" y="876201"/>
        <a:ext cx="6178099" cy="620794"/>
      </dsp:txXfrm>
    </dsp:sp>
    <dsp:sp modelId="{EE55A109-93FB-48B8-880C-29CB3E64B30D}">
      <dsp:nvSpPr>
        <dsp:cNvPr id="0" name=""/>
        <dsp:cNvSpPr/>
      </dsp:nvSpPr>
      <dsp:spPr>
        <a:xfrm>
          <a:off x="0" y="1530578"/>
          <a:ext cx="6245265" cy="107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I am comfortable working with pregnant patients</a:t>
          </a:r>
        </a:p>
        <a:p>
          <a:pPr marL="228600" lvl="1" indent="-228600" algn="l" defTabSz="977900">
            <a:lnSpc>
              <a:spcPct val="90000"/>
            </a:lnSpc>
            <a:spcBef>
              <a:spcPct val="0"/>
            </a:spcBef>
            <a:spcAft>
              <a:spcPct val="20000"/>
            </a:spcAft>
            <a:buChar char="•"/>
          </a:pPr>
          <a:r>
            <a:rPr lang="en-US" sz="2200" kern="1200"/>
            <a:t>I am comfortable working with children</a:t>
          </a:r>
        </a:p>
      </dsp:txBody>
      <dsp:txXfrm>
        <a:off x="0" y="1530578"/>
        <a:ext cx="6245265" cy="1072260"/>
      </dsp:txXfrm>
    </dsp:sp>
    <dsp:sp modelId="{F37E204D-B5A3-45AA-91E1-2F423B7F3CE7}">
      <dsp:nvSpPr>
        <dsp:cNvPr id="0" name=""/>
        <dsp:cNvSpPr/>
      </dsp:nvSpPr>
      <dsp:spPr>
        <a:xfrm>
          <a:off x="0" y="2602838"/>
          <a:ext cx="6245265" cy="687960"/>
        </a:xfrm>
        <a:prstGeom prst="roundRect">
          <a:avLst/>
        </a:prstGeom>
        <a:solidFill>
          <a:schemeClr val="accent2">
            <a:hueOff val="3221807"/>
            <a:satOff val="-9246"/>
            <a:lumOff val="-1480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Pulse Points (Handouts)</a:t>
          </a:r>
        </a:p>
      </dsp:txBody>
      <dsp:txXfrm>
        <a:off x="33583" y="2636421"/>
        <a:ext cx="6178099" cy="620794"/>
      </dsp:txXfrm>
    </dsp:sp>
    <dsp:sp modelId="{F4B1E4E2-7C9E-4757-B9D0-C7E10076F54A}">
      <dsp:nvSpPr>
        <dsp:cNvPr id="0" name=""/>
        <dsp:cNvSpPr/>
      </dsp:nvSpPr>
      <dsp:spPr>
        <a:xfrm>
          <a:off x="0" y="3290798"/>
          <a:ext cx="6245265" cy="7679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8287" tIns="35560" rIns="199136" bIns="35560" numCol="1" spcCol="1270" anchor="t" anchorCtr="0">
          <a:noAutofit/>
        </a:bodyPr>
        <a:lstStyle/>
        <a:p>
          <a:pPr marL="228600" lvl="1" indent="-228600" algn="l" defTabSz="977900">
            <a:lnSpc>
              <a:spcPct val="90000"/>
            </a:lnSpc>
            <a:spcBef>
              <a:spcPct val="0"/>
            </a:spcBef>
            <a:spcAft>
              <a:spcPct val="20000"/>
            </a:spcAft>
            <a:buChar char="•"/>
          </a:pPr>
          <a:r>
            <a:rPr lang="en-US" sz="2200" kern="1200"/>
            <a:t>Arm and hands</a:t>
          </a:r>
        </a:p>
        <a:p>
          <a:pPr marL="228600" lvl="1" indent="-228600" algn="l" defTabSz="977900">
            <a:lnSpc>
              <a:spcPct val="90000"/>
            </a:lnSpc>
            <a:spcBef>
              <a:spcPct val="0"/>
            </a:spcBef>
            <a:spcAft>
              <a:spcPct val="20000"/>
            </a:spcAft>
            <a:buChar char="•"/>
          </a:pPr>
          <a:r>
            <a:rPr lang="en-US" sz="2200" kern="1200"/>
            <a:t>Segmental</a:t>
          </a:r>
        </a:p>
      </dsp:txBody>
      <dsp:txXfrm>
        <a:off x="0" y="3290798"/>
        <a:ext cx="6245265" cy="767970"/>
      </dsp:txXfrm>
    </dsp:sp>
    <dsp:sp modelId="{9C785A6B-C006-43C8-97A6-F26F62F6262F}">
      <dsp:nvSpPr>
        <dsp:cNvPr id="0" name=""/>
        <dsp:cNvSpPr/>
      </dsp:nvSpPr>
      <dsp:spPr>
        <a:xfrm>
          <a:off x="0" y="4058768"/>
          <a:ext cx="6245265" cy="687960"/>
        </a:xfrm>
        <a:prstGeom prst="roundRect">
          <a:avLst/>
        </a:prstGeom>
        <a:solidFill>
          <a:schemeClr val="accent2">
            <a:hueOff val="4832710"/>
            <a:satOff val="-13870"/>
            <a:lumOff val="-2220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Breathing </a:t>
          </a:r>
        </a:p>
      </dsp:txBody>
      <dsp:txXfrm>
        <a:off x="33583" y="4092351"/>
        <a:ext cx="6178099" cy="620794"/>
      </dsp:txXfrm>
    </dsp:sp>
    <dsp:sp modelId="{F0367C42-65D1-47BF-BD7E-F66B7F4E0FE0}">
      <dsp:nvSpPr>
        <dsp:cNvPr id="0" name=""/>
        <dsp:cNvSpPr/>
      </dsp:nvSpPr>
      <dsp:spPr>
        <a:xfrm>
          <a:off x="0" y="4827368"/>
          <a:ext cx="6245265" cy="68796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a:t>Clearing</a:t>
          </a:r>
        </a:p>
      </dsp:txBody>
      <dsp:txXfrm>
        <a:off x="33583" y="4860951"/>
        <a:ext cx="6178099" cy="6207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8C2E3-6E1F-4169-AC14-4E832CFFB06D}">
      <dsp:nvSpPr>
        <dsp:cNvPr id="0" name=""/>
        <dsp:cNvSpPr/>
      </dsp:nvSpPr>
      <dsp:spPr>
        <a:xfrm>
          <a:off x="0" y="176246"/>
          <a:ext cx="4646905" cy="6804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651" tIns="187452" rIns="360651" bIns="64008" numCol="1" spcCol="1270" anchor="t" anchorCtr="0">
          <a:noAutofit/>
        </a:bodyPr>
        <a:lstStyle/>
        <a:p>
          <a:pPr marL="57150" lvl="1" indent="-57150" algn="l" defTabSz="400050">
            <a:lnSpc>
              <a:spcPct val="90000"/>
            </a:lnSpc>
            <a:spcBef>
              <a:spcPct val="0"/>
            </a:spcBef>
            <a:spcAft>
              <a:spcPct val="15000"/>
            </a:spcAft>
            <a:buChar char="•"/>
          </a:pPr>
          <a:r>
            <a:rPr lang="en-US" sz="900" kern="1200"/>
            <a:t>Past Medical Hx</a:t>
          </a:r>
        </a:p>
        <a:p>
          <a:pPr marL="57150" lvl="1" indent="-57150" algn="l" defTabSz="400050">
            <a:lnSpc>
              <a:spcPct val="90000"/>
            </a:lnSpc>
            <a:spcBef>
              <a:spcPct val="0"/>
            </a:spcBef>
            <a:spcAft>
              <a:spcPct val="15000"/>
            </a:spcAft>
            <a:buChar char="•"/>
          </a:pPr>
          <a:r>
            <a:rPr lang="en-US" sz="900" kern="1200"/>
            <a:t>Familial Hx</a:t>
          </a:r>
        </a:p>
        <a:p>
          <a:pPr marL="57150" lvl="1" indent="-57150" algn="l" defTabSz="400050">
            <a:lnSpc>
              <a:spcPct val="90000"/>
            </a:lnSpc>
            <a:spcBef>
              <a:spcPct val="0"/>
            </a:spcBef>
            <a:spcAft>
              <a:spcPct val="15000"/>
            </a:spcAft>
            <a:buChar char="•"/>
          </a:pPr>
          <a:r>
            <a:rPr lang="en-US" sz="900" kern="1200"/>
            <a:t>Physiological Red Flags</a:t>
          </a:r>
        </a:p>
      </dsp:txBody>
      <dsp:txXfrm>
        <a:off x="0" y="176246"/>
        <a:ext cx="4646905" cy="680400"/>
      </dsp:txXfrm>
    </dsp:sp>
    <dsp:sp modelId="{1460687D-3AB6-4F25-A68D-DFE47230730A}">
      <dsp:nvSpPr>
        <dsp:cNvPr id="0" name=""/>
        <dsp:cNvSpPr/>
      </dsp:nvSpPr>
      <dsp:spPr>
        <a:xfrm>
          <a:off x="232345" y="43406"/>
          <a:ext cx="3252833" cy="2656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949" tIns="0" rIns="122949" bIns="0" numCol="1" spcCol="1270" anchor="ctr" anchorCtr="0">
          <a:noAutofit/>
        </a:bodyPr>
        <a:lstStyle/>
        <a:p>
          <a:pPr marL="0" lvl="0" indent="0" algn="l" defTabSz="400050">
            <a:lnSpc>
              <a:spcPct val="90000"/>
            </a:lnSpc>
            <a:spcBef>
              <a:spcPct val="0"/>
            </a:spcBef>
            <a:spcAft>
              <a:spcPct val="35000"/>
            </a:spcAft>
            <a:buNone/>
          </a:pPr>
          <a:r>
            <a:rPr lang="en-US" sz="900" kern="1200"/>
            <a:t>Pregnancy</a:t>
          </a:r>
        </a:p>
      </dsp:txBody>
      <dsp:txXfrm>
        <a:off x="245314" y="56375"/>
        <a:ext cx="3226895" cy="239742"/>
      </dsp:txXfrm>
    </dsp:sp>
    <dsp:sp modelId="{492AAA8E-79DF-4594-BE99-8A4D858440BE}">
      <dsp:nvSpPr>
        <dsp:cNvPr id="0" name=""/>
        <dsp:cNvSpPr/>
      </dsp:nvSpPr>
      <dsp:spPr>
        <a:xfrm>
          <a:off x="0" y="1038087"/>
          <a:ext cx="4646905" cy="524475"/>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651" tIns="187452" rIns="360651" bIns="64008" numCol="1" spcCol="1270" anchor="t" anchorCtr="0">
          <a:noAutofit/>
        </a:bodyPr>
        <a:lstStyle/>
        <a:p>
          <a:pPr marL="57150" lvl="1" indent="-57150" algn="l" defTabSz="400050">
            <a:lnSpc>
              <a:spcPct val="90000"/>
            </a:lnSpc>
            <a:spcBef>
              <a:spcPct val="0"/>
            </a:spcBef>
            <a:spcAft>
              <a:spcPct val="15000"/>
            </a:spcAft>
            <a:buChar char="•"/>
          </a:pPr>
          <a:r>
            <a:rPr lang="en-US" sz="900" kern="1200"/>
            <a:t>Birth Process</a:t>
          </a:r>
        </a:p>
        <a:p>
          <a:pPr marL="57150" lvl="1" indent="-57150" algn="l" defTabSz="400050">
            <a:lnSpc>
              <a:spcPct val="90000"/>
            </a:lnSpc>
            <a:spcBef>
              <a:spcPct val="0"/>
            </a:spcBef>
            <a:spcAft>
              <a:spcPct val="15000"/>
            </a:spcAft>
            <a:buChar char="•"/>
          </a:pPr>
          <a:r>
            <a:rPr lang="en-US" sz="900" kern="1200"/>
            <a:t>Developmental milestones	</a:t>
          </a:r>
        </a:p>
      </dsp:txBody>
      <dsp:txXfrm>
        <a:off x="0" y="1038087"/>
        <a:ext cx="4646905" cy="524475"/>
      </dsp:txXfrm>
    </dsp:sp>
    <dsp:sp modelId="{177D0B61-8BA4-4F33-8940-819F0B9EF56E}">
      <dsp:nvSpPr>
        <dsp:cNvPr id="0" name=""/>
        <dsp:cNvSpPr/>
      </dsp:nvSpPr>
      <dsp:spPr>
        <a:xfrm>
          <a:off x="232345" y="905247"/>
          <a:ext cx="3252833" cy="2656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949" tIns="0" rIns="122949" bIns="0" numCol="1" spcCol="1270" anchor="ctr" anchorCtr="0">
          <a:noAutofit/>
        </a:bodyPr>
        <a:lstStyle/>
        <a:p>
          <a:pPr marL="0" lvl="0" indent="0" algn="l" defTabSz="400050">
            <a:lnSpc>
              <a:spcPct val="90000"/>
            </a:lnSpc>
            <a:spcBef>
              <a:spcPct val="0"/>
            </a:spcBef>
            <a:spcAft>
              <a:spcPct val="35000"/>
            </a:spcAft>
            <a:buNone/>
          </a:pPr>
          <a:r>
            <a:rPr lang="en-US" sz="900" kern="1200"/>
            <a:t>Birth</a:t>
          </a:r>
        </a:p>
      </dsp:txBody>
      <dsp:txXfrm>
        <a:off x="245314" y="918216"/>
        <a:ext cx="3226895" cy="239742"/>
      </dsp:txXfrm>
    </dsp:sp>
    <dsp:sp modelId="{33E770D8-7A96-492D-B88B-EB99C8419582}">
      <dsp:nvSpPr>
        <dsp:cNvPr id="0" name=""/>
        <dsp:cNvSpPr/>
      </dsp:nvSpPr>
      <dsp:spPr>
        <a:xfrm>
          <a:off x="0" y="1744002"/>
          <a:ext cx="4646905" cy="9639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651" tIns="187452" rIns="360651" bIns="64008" numCol="1" spcCol="1270" anchor="t" anchorCtr="0">
          <a:noAutofit/>
        </a:bodyPr>
        <a:lstStyle/>
        <a:p>
          <a:pPr marL="57150" lvl="1" indent="-57150" algn="l" defTabSz="400050">
            <a:lnSpc>
              <a:spcPct val="90000"/>
            </a:lnSpc>
            <a:spcBef>
              <a:spcPct val="0"/>
            </a:spcBef>
            <a:spcAft>
              <a:spcPct val="15000"/>
            </a:spcAft>
            <a:buChar char="•"/>
          </a:pPr>
          <a:r>
            <a:rPr lang="en-US" sz="900" kern="1200"/>
            <a:t>Gait</a:t>
          </a:r>
        </a:p>
        <a:p>
          <a:pPr marL="57150" lvl="1" indent="-57150" algn="l" defTabSz="400050">
            <a:lnSpc>
              <a:spcPct val="90000"/>
            </a:lnSpc>
            <a:spcBef>
              <a:spcPct val="0"/>
            </a:spcBef>
            <a:spcAft>
              <a:spcPct val="15000"/>
            </a:spcAft>
            <a:buChar char="•"/>
          </a:pPr>
          <a:r>
            <a:rPr lang="en-US" sz="900" kern="1200"/>
            <a:t>Pincer grasp</a:t>
          </a:r>
        </a:p>
        <a:p>
          <a:pPr marL="57150" lvl="1" indent="-57150" algn="l" defTabSz="400050">
            <a:lnSpc>
              <a:spcPct val="90000"/>
            </a:lnSpc>
            <a:spcBef>
              <a:spcPct val="0"/>
            </a:spcBef>
            <a:spcAft>
              <a:spcPct val="15000"/>
            </a:spcAft>
            <a:buChar char="•"/>
          </a:pPr>
          <a:r>
            <a:rPr lang="en-US" sz="900" kern="1200"/>
            <a:t>Communication</a:t>
          </a:r>
        </a:p>
        <a:p>
          <a:pPr marL="57150" lvl="1" indent="-57150" algn="l" defTabSz="400050">
            <a:lnSpc>
              <a:spcPct val="90000"/>
            </a:lnSpc>
            <a:spcBef>
              <a:spcPct val="0"/>
            </a:spcBef>
            <a:spcAft>
              <a:spcPct val="15000"/>
            </a:spcAft>
            <a:buChar char="•"/>
          </a:pPr>
          <a:r>
            <a:rPr lang="en-US" sz="900" kern="1200"/>
            <a:t>Social</a:t>
          </a:r>
        </a:p>
        <a:p>
          <a:pPr marL="57150" lvl="1" indent="-57150" algn="l" defTabSz="400050">
            <a:lnSpc>
              <a:spcPct val="90000"/>
            </a:lnSpc>
            <a:spcBef>
              <a:spcPct val="0"/>
            </a:spcBef>
            <a:spcAft>
              <a:spcPct val="15000"/>
            </a:spcAft>
            <a:buChar char="•"/>
          </a:pPr>
          <a:r>
            <a:rPr lang="en-US" sz="900" kern="1200"/>
            <a:t>Adaptation</a:t>
          </a:r>
        </a:p>
      </dsp:txBody>
      <dsp:txXfrm>
        <a:off x="0" y="1744002"/>
        <a:ext cx="4646905" cy="963900"/>
      </dsp:txXfrm>
    </dsp:sp>
    <dsp:sp modelId="{F1437196-F94A-4077-B0EC-C99661BD9319}">
      <dsp:nvSpPr>
        <dsp:cNvPr id="0" name=""/>
        <dsp:cNvSpPr/>
      </dsp:nvSpPr>
      <dsp:spPr>
        <a:xfrm>
          <a:off x="232345" y="1611162"/>
          <a:ext cx="3252833" cy="2656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949" tIns="0" rIns="122949" bIns="0" numCol="1" spcCol="1270" anchor="ctr" anchorCtr="0">
          <a:noAutofit/>
        </a:bodyPr>
        <a:lstStyle/>
        <a:p>
          <a:pPr marL="0" lvl="0" indent="0" algn="l" defTabSz="400050">
            <a:lnSpc>
              <a:spcPct val="90000"/>
            </a:lnSpc>
            <a:spcBef>
              <a:spcPct val="0"/>
            </a:spcBef>
            <a:spcAft>
              <a:spcPct val="35000"/>
            </a:spcAft>
            <a:buNone/>
          </a:pPr>
          <a:r>
            <a:rPr lang="en-US" sz="900" kern="1200"/>
            <a:t>Toddler</a:t>
          </a:r>
        </a:p>
      </dsp:txBody>
      <dsp:txXfrm>
        <a:off x="245314" y="1624131"/>
        <a:ext cx="3226895" cy="239742"/>
      </dsp:txXfrm>
    </dsp:sp>
    <dsp:sp modelId="{6F925DC7-5BE4-40E1-BF9E-D61C55193EFC}">
      <dsp:nvSpPr>
        <dsp:cNvPr id="0" name=""/>
        <dsp:cNvSpPr/>
      </dsp:nvSpPr>
      <dsp:spPr>
        <a:xfrm>
          <a:off x="0" y="2889342"/>
          <a:ext cx="4646905" cy="6804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0651" tIns="187452" rIns="360651" bIns="64008" numCol="1" spcCol="1270" anchor="t" anchorCtr="0">
          <a:noAutofit/>
        </a:bodyPr>
        <a:lstStyle/>
        <a:p>
          <a:pPr marL="57150" lvl="1" indent="-57150" algn="l" defTabSz="400050">
            <a:lnSpc>
              <a:spcPct val="90000"/>
            </a:lnSpc>
            <a:spcBef>
              <a:spcPct val="0"/>
            </a:spcBef>
            <a:spcAft>
              <a:spcPct val="15000"/>
            </a:spcAft>
            <a:buChar char="•"/>
          </a:pPr>
          <a:r>
            <a:rPr lang="en-US" sz="900" kern="1200"/>
            <a:t>Writing</a:t>
          </a:r>
        </a:p>
        <a:p>
          <a:pPr marL="57150" lvl="1" indent="-57150" algn="l" defTabSz="400050">
            <a:lnSpc>
              <a:spcPct val="90000"/>
            </a:lnSpc>
            <a:spcBef>
              <a:spcPct val="0"/>
            </a:spcBef>
            <a:spcAft>
              <a:spcPct val="15000"/>
            </a:spcAft>
            <a:buChar char="•"/>
          </a:pPr>
          <a:r>
            <a:rPr lang="en-US" sz="900" kern="1200"/>
            <a:t>Learning</a:t>
          </a:r>
        </a:p>
        <a:p>
          <a:pPr marL="57150" lvl="1" indent="-57150" algn="l" defTabSz="400050">
            <a:lnSpc>
              <a:spcPct val="90000"/>
            </a:lnSpc>
            <a:spcBef>
              <a:spcPct val="0"/>
            </a:spcBef>
            <a:spcAft>
              <a:spcPct val="15000"/>
            </a:spcAft>
            <a:buChar char="•"/>
          </a:pPr>
          <a:r>
            <a:rPr lang="en-US" sz="900" kern="1200"/>
            <a:t>Achieving </a:t>
          </a:r>
        </a:p>
      </dsp:txBody>
      <dsp:txXfrm>
        <a:off x="0" y="2889342"/>
        <a:ext cx="4646905" cy="680400"/>
      </dsp:txXfrm>
    </dsp:sp>
    <dsp:sp modelId="{35222C45-EF6B-466F-AEC9-CFC1BE5FCD0A}">
      <dsp:nvSpPr>
        <dsp:cNvPr id="0" name=""/>
        <dsp:cNvSpPr/>
      </dsp:nvSpPr>
      <dsp:spPr>
        <a:xfrm>
          <a:off x="232345" y="2756502"/>
          <a:ext cx="3252833" cy="2656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2949" tIns="0" rIns="122949" bIns="0" numCol="1" spcCol="1270" anchor="ctr" anchorCtr="0">
          <a:noAutofit/>
        </a:bodyPr>
        <a:lstStyle/>
        <a:p>
          <a:pPr marL="0" lvl="0" indent="0" algn="l" defTabSz="400050">
            <a:lnSpc>
              <a:spcPct val="90000"/>
            </a:lnSpc>
            <a:spcBef>
              <a:spcPct val="0"/>
            </a:spcBef>
            <a:spcAft>
              <a:spcPct val="35000"/>
            </a:spcAft>
            <a:buNone/>
          </a:pPr>
          <a:r>
            <a:rPr lang="en-US" sz="900" kern="1200"/>
            <a:t>School-age</a:t>
          </a:r>
        </a:p>
      </dsp:txBody>
      <dsp:txXfrm>
        <a:off x="245314" y="2769471"/>
        <a:ext cx="3226895" cy="239742"/>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E00F1-2CAB-611B-B6FB-7664B6503F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B7F555-FC5D-471A-999B-F2B5B15FB2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08B566-81E5-D4BF-0EE2-E8DDDA728E1B}"/>
              </a:ext>
            </a:extLst>
          </p:cNvPr>
          <p:cNvSpPr>
            <a:spLocks noGrp="1"/>
          </p:cNvSpPr>
          <p:nvPr>
            <p:ph type="dt" sz="half" idx="10"/>
          </p:nvPr>
        </p:nvSpPr>
        <p:spPr/>
        <p:txBody>
          <a:bodyPr/>
          <a:lstStyle/>
          <a:p>
            <a:fld id="{BC2DFFF6-6DAA-4C64-AF0D-F1DA9B51CF94}" type="datetimeFigureOut">
              <a:rPr lang="en-US" smtClean="0"/>
              <a:t>10/11/2024</a:t>
            </a:fld>
            <a:endParaRPr lang="en-US"/>
          </a:p>
        </p:txBody>
      </p:sp>
      <p:sp>
        <p:nvSpPr>
          <p:cNvPr id="5" name="Footer Placeholder 4">
            <a:extLst>
              <a:ext uri="{FF2B5EF4-FFF2-40B4-BE49-F238E27FC236}">
                <a16:creationId xmlns:a16="http://schemas.microsoft.com/office/drawing/2014/main" id="{2771359D-D7D8-D796-BD74-F29CA6DD1D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F8E779-8B09-887B-9035-9C9C4A2F4DE3}"/>
              </a:ext>
            </a:extLst>
          </p:cNvPr>
          <p:cNvSpPr>
            <a:spLocks noGrp="1"/>
          </p:cNvSpPr>
          <p:nvPr>
            <p:ph type="sldNum" sz="quarter" idx="12"/>
          </p:nvPr>
        </p:nvSpPr>
        <p:spPr/>
        <p:txBody>
          <a:bodyPr/>
          <a:lstStyle/>
          <a:p>
            <a:fld id="{3B86737C-BE88-4E44-8E5D-EFC4661A0183}" type="slidenum">
              <a:rPr lang="en-US" smtClean="0"/>
              <a:t>‹#›</a:t>
            </a:fld>
            <a:endParaRPr lang="en-US"/>
          </a:p>
        </p:txBody>
      </p:sp>
    </p:spTree>
    <p:extLst>
      <p:ext uri="{BB962C8B-B14F-4D97-AF65-F5344CB8AC3E}">
        <p14:creationId xmlns:p14="http://schemas.microsoft.com/office/powerpoint/2010/main" val="37651239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2D9C-81F3-1347-1E79-BE4E10B2F04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D895DC-B4F4-DE1C-ED6F-BB78BC6ACE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DB202E-413A-5E32-5D76-B75663669B14}"/>
              </a:ext>
            </a:extLst>
          </p:cNvPr>
          <p:cNvSpPr>
            <a:spLocks noGrp="1"/>
          </p:cNvSpPr>
          <p:nvPr>
            <p:ph type="dt" sz="half" idx="10"/>
          </p:nvPr>
        </p:nvSpPr>
        <p:spPr/>
        <p:txBody>
          <a:bodyPr/>
          <a:lstStyle/>
          <a:p>
            <a:fld id="{BC2DFFF6-6DAA-4C64-AF0D-F1DA9B51CF94}" type="datetimeFigureOut">
              <a:rPr lang="en-US" smtClean="0"/>
              <a:t>10/11/2024</a:t>
            </a:fld>
            <a:endParaRPr lang="en-US"/>
          </a:p>
        </p:txBody>
      </p:sp>
      <p:sp>
        <p:nvSpPr>
          <p:cNvPr id="5" name="Footer Placeholder 4">
            <a:extLst>
              <a:ext uri="{FF2B5EF4-FFF2-40B4-BE49-F238E27FC236}">
                <a16:creationId xmlns:a16="http://schemas.microsoft.com/office/drawing/2014/main" id="{2DDD2099-560D-03E4-2EDF-5951917975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516CD2-86DD-D449-3B52-DA1575BA2185}"/>
              </a:ext>
            </a:extLst>
          </p:cNvPr>
          <p:cNvSpPr>
            <a:spLocks noGrp="1"/>
          </p:cNvSpPr>
          <p:nvPr>
            <p:ph type="sldNum" sz="quarter" idx="12"/>
          </p:nvPr>
        </p:nvSpPr>
        <p:spPr/>
        <p:txBody>
          <a:bodyPr/>
          <a:lstStyle/>
          <a:p>
            <a:fld id="{3B86737C-BE88-4E44-8E5D-EFC4661A0183}" type="slidenum">
              <a:rPr lang="en-US" smtClean="0"/>
              <a:t>‹#›</a:t>
            </a:fld>
            <a:endParaRPr lang="en-US"/>
          </a:p>
        </p:txBody>
      </p:sp>
    </p:spTree>
    <p:extLst>
      <p:ext uri="{BB962C8B-B14F-4D97-AF65-F5344CB8AC3E}">
        <p14:creationId xmlns:p14="http://schemas.microsoft.com/office/powerpoint/2010/main" val="503230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109930-4CBB-6724-78FE-CD02A27AB5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3F82FC-FA20-675C-9D07-C5C76A76C1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1AC6C7-DC5C-2DE4-69F4-A7192CEA8B84}"/>
              </a:ext>
            </a:extLst>
          </p:cNvPr>
          <p:cNvSpPr>
            <a:spLocks noGrp="1"/>
          </p:cNvSpPr>
          <p:nvPr>
            <p:ph type="dt" sz="half" idx="10"/>
          </p:nvPr>
        </p:nvSpPr>
        <p:spPr/>
        <p:txBody>
          <a:bodyPr/>
          <a:lstStyle/>
          <a:p>
            <a:fld id="{BC2DFFF6-6DAA-4C64-AF0D-F1DA9B51CF94}" type="datetimeFigureOut">
              <a:rPr lang="en-US" smtClean="0"/>
              <a:t>10/11/2024</a:t>
            </a:fld>
            <a:endParaRPr lang="en-US"/>
          </a:p>
        </p:txBody>
      </p:sp>
      <p:sp>
        <p:nvSpPr>
          <p:cNvPr id="5" name="Footer Placeholder 4">
            <a:extLst>
              <a:ext uri="{FF2B5EF4-FFF2-40B4-BE49-F238E27FC236}">
                <a16:creationId xmlns:a16="http://schemas.microsoft.com/office/drawing/2014/main" id="{66331BA0-F906-8762-B7FF-C8E08498A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4E90C5-08EB-39CC-EE65-BEFE4D4CACF5}"/>
              </a:ext>
            </a:extLst>
          </p:cNvPr>
          <p:cNvSpPr>
            <a:spLocks noGrp="1"/>
          </p:cNvSpPr>
          <p:nvPr>
            <p:ph type="sldNum" sz="quarter" idx="12"/>
          </p:nvPr>
        </p:nvSpPr>
        <p:spPr/>
        <p:txBody>
          <a:bodyPr/>
          <a:lstStyle/>
          <a:p>
            <a:fld id="{3B86737C-BE88-4E44-8E5D-EFC4661A0183}" type="slidenum">
              <a:rPr lang="en-US" smtClean="0"/>
              <a:t>‹#›</a:t>
            </a:fld>
            <a:endParaRPr lang="en-US"/>
          </a:p>
        </p:txBody>
      </p:sp>
    </p:spTree>
    <p:extLst>
      <p:ext uri="{BB962C8B-B14F-4D97-AF65-F5344CB8AC3E}">
        <p14:creationId xmlns:p14="http://schemas.microsoft.com/office/powerpoint/2010/main" val="1208272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0A567-9BF1-7C9B-8DA2-55AD3050B0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4BD403-1F82-5EC6-30D9-AF87347063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B068CD-2BF5-FEA5-DAD7-3BCFEEE5C66A}"/>
              </a:ext>
            </a:extLst>
          </p:cNvPr>
          <p:cNvSpPr>
            <a:spLocks noGrp="1"/>
          </p:cNvSpPr>
          <p:nvPr>
            <p:ph type="dt" sz="half" idx="10"/>
          </p:nvPr>
        </p:nvSpPr>
        <p:spPr/>
        <p:txBody>
          <a:bodyPr/>
          <a:lstStyle/>
          <a:p>
            <a:fld id="{BC2DFFF6-6DAA-4C64-AF0D-F1DA9B51CF94}" type="datetimeFigureOut">
              <a:rPr lang="en-US" smtClean="0"/>
              <a:t>10/11/2024</a:t>
            </a:fld>
            <a:endParaRPr lang="en-US"/>
          </a:p>
        </p:txBody>
      </p:sp>
      <p:sp>
        <p:nvSpPr>
          <p:cNvPr id="5" name="Footer Placeholder 4">
            <a:extLst>
              <a:ext uri="{FF2B5EF4-FFF2-40B4-BE49-F238E27FC236}">
                <a16:creationId xmlns:a16="http://schemas.microsoft.com/office/drawing/2014/main" id="{5A598168-40DC-E252-7CC2-3BCC1AD69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6BC824-65B9-CC9B-EB86-21E3553C3BE6}"/>
              </a:ext>
            </a:extLst>
          </p:cNvPr>
          <p:cNvSpPr>
            <a:spLocks noGrp="1"/>
          </p:cNvSpPr>
          <p:nvPr>
            <p:ph type="sldNum" sz="quarter" idx="12"/>
          </p:nvPr>
        </p:nvSpPr>
        <p:spPr/>
        <p:txBody>
          <a:bodyPr/>
          <a:lstStyle/>
          <a:p>
            <a:fld id="{3B86737C-BE88-4E44-8E5D-EFC4661A0183}" type="slidenum">
              <a:rPr lang="en-US" smtClean="0"/>
              <a:t>‹#›</a:t>
            </a:fld>
            <a:endParaRPr lang="en-US"/>
          </a:p>
        </p:txBody>
      </p:sp>
    </p:spTree>
    <p:extLst>
      <p:ext uri="{BB962C8B-B14F-4D97-AF65-F5344CB8AC3E}">
        <p14:creationId xmlns:p14="http://schemas.microsoft.com/office/powerpoint/2010/main" val="16654762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B513F0-8C79-40F3-4440-B039842374B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88F8808-B59B-7C10-BE60-D4616C10B6B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DFC6B85-ED98-4223-E72C-07D2E6C51DDF}"/>
              </a:ext>
            </a:extLst>
          </p:cNvPr>
          <p:cNvSpPr>
            <a:spLocks noGrp="1"/>
          </p:cNvSpPr>
          <p:nvPr>
            <p:ph type="dt" sz="half" idx="10"/>
          </p:nvPr>
        </p:nvSpPr>
        <p:spPr/>
        <p:txBody>
          <a:bodyPr/>
          <a:lstStyle/>
          <a:p>
            <a:fld id="{BC2DFFF6-6DAA-4C64-AF0D-F1DA9B51CF94}" type="datetimeFigureOut">
              <a:rPr lang="en-US" smtClean="0"/>
              <a:t>10/11/2024</a:t>
            </a:fld>
            <a:endParaRPr lang="en-US"/>
          </a:p>
        </p:txBody>
      </p:sp>
      <p:sp>
        <p:nvSpPr>
          <p:cNvPr id="5" name="Footer Placeholder 4">
            <a:extLst>
              <a:ext uri="{FF2B5EF4-FFF2-40B4-BE49-F238E27FC236}">
                <a16:creationId xmlns:a16="http://schemas.microsoft.com/office/drawing/2014/main" id="{1CB25F77-0B1E-0E6C-765C-A1F6473A7F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5EE7DE-0A29-AAA1-C358-94647E804736}"/>
              </a:ext>
            </a:extLst>
          </p:cNvPr>
          <p:cNvSpPr>
            <a:spLocks noGrp="1"/>
          </p:cNvSpPr>
          <p:nvPr>
            <p:ph type="sldNum" sz="quarter" idx="12"/>
          </p:nvPr>
        </p:nvSpPr>
        <p:spPr/>
        <p:txBody>
          <a:bodyPr/>
          <a:lstStyle/>
          <a:p>
            <a:fld id="{3B86737C-BE88-4E44-8E5D-EFC4661A0183}" type="slidenum">
              <a:rPr lang="en-US" smtClean="0"/>
              <a:t>‹#›</a:t>
            </a:fld>
            <a:endParaRPr lang="en-US"/>
          </a:p>
        </p:txBody>
      </p:sp>
    </p:spTree>
    <p:extLst>
      <p:ext uri="{BB962C8B-B14F-4D97-AF65-F5344CB8AC3E}">
        <p14:creationId xmlns:p14="http://schemas.microsoft.com/office/powerpoint/2010/main" val="36685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7101-0A0F-0BF0-8505-ED570B8B98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386F22-0562-3DC6-D32B-1C80B3FF58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476BD3-C953-0E54-D399-78CED845144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C9BF77-02AE-BDBA-63E1-5813F7C4622D}"/>
              </a:ext>
            </a:extLst>
          </p:cNvPr>
          <p:cNvSpPr>
            <a:spLocks noGrp="1"/>
          </p:cNvSpPr>
          <p:nvPr>
            <p:ph type="dt" sz="half" idx="10"/>
          </p:nvPr>
        </p:nvSpPr>
        <p:spPr/>
        <p:txBody>
          <a:bodyPr/>
          <a:lstStyle/>
          <a:p>
            <a:fld id="{BC2DFFF6-6DAA-4C64-AF0D-F1DA9B51CF94}" type="datetimeFigureOut">
              <a:rPr lang="en-US" smtClean="0"/>
              <a:t>10/11/2024</a:t>
            </a:fld>
            <a:endParaRPr lang="en-US"/>
          </a:p>
        </p:txBody>
      </p:sp>
      <p:sp>
        <p:nvSpPr>
          <p:cNvPr id="6" name="Footer Placeholder 5">
            <a:extLst>
              <a:ext uri="{FF2B5EF4-FFF2-40B4-BE49-F238E27FC236}">
                <a16:creationId xmlns:a16="http://schemas.microsoft.com/office/drawing/2014/main" id="{08DD2355-3902-D07B-8598-4E9B89CE53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4B8D0-2711-A337-73BB-07AC9DD459F6}"/>
              </a:ext>
            </a:extLst>
          </p:cNvPr>
          <p:cNvSpPr>
            <a:spLocks noGrp="1"/>
          </p:cNvSpPr>
          <p:nvPr>
            <p:ph type="sldNum" sz="quarter" idx="12"/>
          </p:nvPr>
        </p:nvSpPr>
        <p:spPr/>
        <p:txBody>
          <a:bodyPr/>
          <a:lstStyle/>
          <a:p>
            <a:fld id="{3B86737C-BE88-4E44-8E5D-EFC4661A0183}" type="slidenum">
              <a:rPr lang="en-US" smtClean="0"/>
              <a:t>‹#›</a:t>
            </a:fld>
            <a:endParaRPr lang="en-US"/>
          </a:p>
        </p:txBody>
      </p:sp>
    </p:spTree>
    <p:extLst>
      <p:ext uri="{BB962C8B-B14F-4D97-AF65-F5344CB8AC3E}">
        <p14:creationId xmlns:p14="http://schemas.microsoft.com/office/powerpoint/2010/main" val="1828299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8FAB8-4058-200B-D668-633B16C7CB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AD7625-F62D-EFCB-0730-3E03904E00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A57F05-2FF8-DD26-1740-F7924B3D45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CD3397-6872-08CC-B59F-A8AF94CFE8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EB56A5-A89D-85C1-495E-EDAB04EC854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1C66381-10DC-D940-CFEB-86E1BB1063C0}"/>
              </a:ext>
            </a:extLst>
          </p:cNvPr>
          <p:cNvSpPr>
            <a:spLocks noGrp="1"/>
          </p:cNvSpPr>
          <p:nvPr>
            <p:ph type="dt" sz="half" idx="10"/>
          </p:nvPr>
        </p:nvSpPr>
        <p:spPr/>
        <p:txBody>
          <a:bodyPr/>
          <a:lstStyle/>
          <a:p>
            <a:fld id="{BC2DFFF6-6DAA-4C64-AF0D-F1DA9B51CF94}" type="datetimeFigureOut">
              <a:rPr lang="en-US" smtClean="0"/>
              <a:t>10/11/2024</a:t>
            </a:fld>
            <a:endParaRPr lang="en-US"/>
          </a:p>
        </p:txBody>
      </p:sp>
      <p:sp>
        <p:nvSpPr>
          <p:cNvPr id="8" name="Footer Placeholder 7">
            <a:extLst>
              <a:ext uri="{FF2B5EF4-FFF2-40B4-BE49-F238E27FC236}">
                <a16:creationId xmlns:a16="http://schemas.microsoft.com/office/drawing/2014/main" id="{6660BC54-E4EB-82D1-F60A-73C74B5428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AC3963-4C77-668A-7939-0091A541DB4F}"/>
              </a:ext>
            </a:extLst>
          </p:cNvPr>
          <p:cNvSpPr>
            <a:spLocks noGrp="1"/>
          </p:cNvSpPr>
          <p:nvPr>
            <p:ph type="sldNum" sz="quarter" idx="12"/>
          </p:nvPr>
        </p:nvSpPr>
        <p:spPr/>
        <p:txBody>
          <a:bodyPr/>
          <a:lstStyle/>
          <a:p>
            <a:fld id="{3B86737C-BE88-4E44-8E5D-EFC4661A0183}" type="slidenum">
              <a:rPr lang="en-US" smtClean="0"/>
              <a:t>‹#›</a:t>
            </a:fld>
            <a:endParaRPr lang="en-US"/>
          </a:p>
        </p:txBody>
      </p:sp>
    </p:spTree>
    <p:extLst>
      <p:ext uri="{BB962C8B-B14F-4D97-AF65-F5344CB8AC3E}">
        <p14:creationId xmlns:p14="http://schemas.microsoft.com/office/powerpoint/2010/main" val="27054578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84102-D53E-2A95-EBE0-234FB052B3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5BF467-2DA7-2F3F-1AA5-847BBAA93992}"/>
              </a:ext>
            </a:extLst>
          </p:cNvPr>
          <p:cNvSpPr>
            <a:spLocks noGrp="1"/>
          </p:cNvSpPr>
          <p:nvPr>
            <p:ph type="dt" sz="half" idx="10"/>
          </p:nvPr>
        </p:nvSpPr>
        <p:spPr/>
        <p:txBody>
          <a:bodyPr/>
          <a:lstStyle/>
          <a:p>
            <a:fld id="{BC2DFFF6-6DAA-4C64-AF0D-F1DA9B51CF94}" type="datetimeFigureOut">
              <a:rPr lang="en-US" smtClean="0"/>
              <a:t>10/11/2024</a:t>
            </a:fld>
            <a:endParaRPr lang="en-US"/>
          </a:p>
        </p:txBody>
      </p:sp>
      <p:sp>
        <p:nvSpPr>
          <p:cNvPr id="4" name="Footer Placeholder 3">
            <a:extLst>
              <a:ext uri="{FF2B5EF4-FFF2-40B4-BE49-F238E27FC236}">
                <a16:creationId xmlns:a16="http://schemas.microsoft.com/office/drawing/2014/main" id="{D6A4DE1E-4825-EB0E-05B6-7B770B221A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3C3E16-62B0-74CD-AA6D-A391B9467943}"/>
              </a:ext>
            </a:extLst>
          </p:cNvPr>
          <p:cNvSpPr>
            <a:spLocks noGrp="1"/>
          </p:cNvSpPr>
          <p:nvPr>
            <p:ph type="sldNum" sz="quarter" idx="12"/>
          </p:nvPr>
        </p:nvSpPr>
        <p:spPr/>
        <p:txBody>
          <a:bodyPr/>
          <a:lstStyle/>
          <a:p>
            <a:fld id="{3B86737C-BE88-4E44-8E5D-EFC4661A0183}" type="slidenum">
              <a:rPr lang="en-US" smtClean="0"/>
              <a:t>‹#›</a:t>
            </a:fld>
            <a:endParaRPr lang="en-US"/>
          </a:p>
        </p:txBody>
      </p:sp>
    </p:spTree>
    <p:extLst>
      <p:ext uri="{BB962C8B-B14F-4D97-AF65-F5344CB8AC3E}">
        <p14:creationId xmlns:p14="http://schemas.microsoft.com/office/powerpoint/2010/main" val="398115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E40444-4923-2021-4ACE-60460BDB67F5}"/>
              </a:ext>
            </a:extLst>
          </p:cNvPr>
          <p:cNvSpPr>
            <a:spLocks noGrp="1"/>
          </p:cNvSpPr>
          <p:nvPr>
            <p:ph type="dt" sz="half" idx="10"/>
          </p:nvPr>
        </p:nvSpPr>
        <p:spPr/>
        <p:txBody>
          <a:bodyPr/>
          <a:lstStyle/>
          <a:p>
            <a:fld id="{BC2DFFF6-6DAA-4C64-AF0D-F1DA9B51CF94}" type="datetimeFigureOut">
              <a:rPr lang="en-US" smtClean="0"/>
              <a:t>10/11/2024</a:t>
            </a:fld>
            <a:endParaRPr lang="en-US"/>
          </a:p>
        </p:txBody>
      </p:sp>
      <p:sp>
        <p:nvSpPr>
          <p:cNvPr id="3" name="Footer Placeholder 2">
            <a:extLst>
              <a:ext uri="{FF2B5EF4-FFF2-40B4-BE49-F238E27FC236}">
                <a16:creationId xmlns:a16="http://schemas.microsoft.com/office/drawing/2014/main" id="{1BCB4214-4F5C-18F9-B024-ACF368DF99F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A23DACC-212D-218F-A794-CBE4E47B0ADD}"/>
              </a:ext>
            </a:extLst>
          </p:cNvPr>
          <p:cNvSpPr>
            <a:spLocks noGrp="1"/>
          </p:cNvSpPr>
          <p:nvPr>
            <p:ph type="sldNum" sz="quarter" idx="12"/>
          </p:nvPr>
        </p:nvSpPr>
        <p:spPr/>
        <p:txBody>
          <a:bodyPr/>
          <a:lstStyle/>
          <a:p>
            <a:fld id="{3B86737C-BE88-4E44-8E5D-EFC4661A0183}" type="slidenum">
              <a:rPr lang="en-US" smtClean="0"/>
              <a:t>‹#›</a:t>
            </a:fld>
            <a:endParaRPr lang="en-US"/>
          </a:p>
        </p:txBody>
      </p:sp>
    </p:spTree>
    <p:extLst>
      <p:ext uri="{BB962C8B-B14F-4D97-AF65-F5344CB8AC3E}">
        <p14:creationId xmlns:p14="http://schemas.microsoft.com/office/powerpoint/2010/main" val="480723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2645D-5CEC-79D6-F6E6-F6FDC32C3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A80AF77-2254-66A2-AAAE-71347C7229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6A1B10F-CFB5-A6B9-630C-1E4CC46A9D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EBB076-9A7A-944B-722B-B505C04FA2AD}"/>
              </a:ext>
            </a:extLst>
          </p:cNvPr>
          <p:cNvSpPr>
            <a:spLocks noGrp="1"/>
          </p:cNvSpPr>
          <p:nvPr>
            <p:ph type="dt" sz="half" idx="10"/>
          </p:nvPr>
        </p:nvSpPr>
        <p:spPr/>
        <p:txBody>
          <a:bodyPr/>
          <a:lstStyle/>
          <a:p>
            <a:fld id="{BC2DFFF6-6DAA-4C64-AF0D-F1DA9B51CF94}" type="datetimeFigureOut">
              <a:rPr lang="en-US" smtClean="0"/>
              <a:t>10/11/2024</a:t>
            </a:fld>
            <a:endParaRPr lang="en-US"/>
          </a:p>
        </p:txBody>
      </p:sp>
      <p:sp>
        <p:nvSpPr>
          <p:cNvPr id="6" name="Footer Placeholder 5">
            <a:extLst>
              <a:ext uri="{FF2B5EF4-FFF2-40B4-BE49-F238E27FC236}">
                <a16:creationId xmlns:a16="http://schemas.microsoft.com/office/drawing/2014/main" id="{0B4C4716-884B-3C88-15C6-BA0F922490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07539D-80E4-B620-61DD-DBED0165F695}"/>
              </a:ext>
            </a:extLst>
          </p:cNvPr>
          <p:cNvSpPr>
            <a:spLocks noGrp="1"/>
          </p:cNvSpPr>
          <p:nvPr>
            <p:ph type="sldNum" sz="quarter" idx="12"/>
          </p:nvPr>
        </p:nvSpPr>
        <p:spPr/>
        <p:txBody>
          <a:bodyPr/>
          <a:lstStyle/>
          <a:p>
            <a:fld id="{3B86737C-BE88-4E44-8E5D-EFC4661A0183}" type="slidenum">
              <a:rPr lang="en-US" smtClean="0"/>
              <a:t>‹#›</a:t>
            </a:fld>
            <a:endParaRPr lang="en-US"/>
          </a:p>
        </p:txBody>
      </p:sp>
    </p:spTree>
    <p:extLst>
      <p:ext uri="{BB962C8B-B14F-4D97-AF65-F5344CB8AC3E}">
        <p14:creationId xmlns:p14="http://schemas.microsoft.com/office/powerpoint/2010/main" val="9766983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BBDBB-902B-C4A6-BB4C-9497A35AD7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9E190E-9222-F827-BFC3-8386E7EA35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694A59-C03E-D8A8-BC1F-CBA5839E19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0A754-D522-0933-9BFF-6B427EEC9356}"/>
              </a:ext>
            </a:extLst>
          </p:cNvPr>
          <p:cNvSpPr>
            <a:spLocks noGrp="1"/>
          </p:cNvSpPr>
          <p:nvPr>
            <p:ph type="dt" sz="half" idx="10"/>
          </p:nvPr>
        </p:nvSpPr>
        <p:spPr/>
        <p:txBody>
          <a:bodyPr/>
          <a:lstStyle/>
          <a:p>
            <a:fld id="{BC2DFFF6-6DAA-4C64-AF0D-F1DA9B51CF94}" type="datetimeFigureOut">
              <a:rPr lang="en-US" smtClean="0"/>
              <a:t>10/11/2024</a:t>
            </a:fld>
            <a:endParaRPr lang="en-US"/>
          </a:p>
        </p:txBody>
      </p:sp>
      <p:sp>
        <p:nvSpPr>
          <p:cNvPr id="6" name="Footer Placeholder 5">
            <a:extLst>
              <a:ext uri="{FF2B5EF4-FFF2-40B4-BE49-F238E27FC236}">
                <a16:creationId xmlns:a16="http://schemas.microsoft.com/office/drawing/2014/main" id="{37DFBDC2-8BD1-26B6-7573-8B76FAFD5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E19B79-7C65-3717-9595-A3CDA1A70546}"/>
              </a:ext>
            </a:extLst>
          </p:cNvPr>
          <p:cNvSpPr>
            <a:spLocks noGrp="1"/>
          </p:cNvSpPr>
          <p:nvPr>
            <p:ph type="sldNum" sz="quarter" idx="12"/>
          </p:nvPr>
        </p:nvSpPr>
        <p:spPr/>
        <p:txBody>
          <a:bodyPr/>
          <a:lstStyle/>
          <a:p>
            <a:fld id="{3B86737C-BE88-4E44-8E5D-EFC4661A0183}" type="slidenum">
              <a:rPr lang="en-US" smtClean="0"/>
              <a:t>‹#›</a:t>
            </a:fld>
            <a:endParaRPr lang="en-US"/>
          </a:p>
        </p:txBody>
      </p:sp>
    </p:spTree>
    <p:extLst>
      <p:ext uri="{BB962C8B-B14F-4D97-AF65-F5344CB8AC3E}">
        <p14:creationId xmlns:p14="http://schemas.microsoft.com/office/powerpoint/2010/main" val="20277540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388707-CE36-6A53-B1FD-64A97E774B3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4BEB66-05FE-7B92-56E7-F6BB04773E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62E357-F588-7D53-3778-5562A77F8F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C2DFFF6-6DAA-4C64-AF0D-F1DA9B51CF94}" type="datetimeFigureOut">
              <a:rPr lang="en-US" smtClean="0"/>
              <a:t>10/11/2024</a:t>
            </a:fld>
            <a:endParaRPr lang="en-US"/>
          </a:p>
        </p:txBody>
      </p:sp>
      <p:sp>
        <p:nvSpPr>
          <p:cNvPr id="5" name="Footer Placeholder 4">
            <a:extLst>
              <a:ext uri="{FF2B5EF4-FFF2-40B4-BE49-F238E27FC236}">
                <a16:creationId xmlns:a16="http://schemas.microsoft.com/office/drawing/2014/main" id="{4A520B23-5230-52EA-7E4A-3E37C42F16A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534DA63-DEA1-A3E7-2569-60EECA4BDF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B86737C-BE88-4E44-8E5D-EFC4661A0183}" type="slidenum">
              <a:rPr lang="en-US" smtClean="0"/>
              <a:t>‹#›</a:t>
            </a:fld>
            <a:endParaRPr lang="en-US"/>
          </a:p>
        </p:txBody>
      </p:sp>
    </p:spTree>
    <p:extLst>
      <p:ext uri="{BB962C8B-B14F-4D97-AF65-F5344CB8AC3E}">
        <p14:creationId xmlns:p14="http://schemas.microsoft.com/office/powerpoint/2010/main" val="2267150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video" Target="https://www.youtube.com/embed/v0yOoat0Ckc?feature=oembed"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scientificamerican.com/article/weed-whacking-herbicide-p/" TargetMode="External"/><Relationship Id="rId2" Type="http://schemas.openxmlformats.org/officeDocument/2006/relationships/hyperlink" Target="https://www.ewg.org/"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hyperlink" Target="https://apps.buzapps.net/pwapp/653b491e368f0/index.html" TargetMode="External"/><Relationship Id="rId3" Type="http://schemas.openxmlformats.org/officeDocument/2006/relationships/image" Target="../media/image34.svg"/><Relationship Id="rId7" Type="http://schemas.openxmlformats.org/officeDocument/2006/relationships/hyperlink" Target="https://connectmybrain.learnworlds.com/course/professional" TargetMode="Externa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hyperlink" Target="https://www.connectmybrain.com/podcast/" TargetMode="External"/><Relationship Id="rId5" Type="http://schemas.openxmlformats.org/officeDocument/2006/relationships/hyperlink" Target="https://connectmybrain.com/" TargetMode="External"/><Relationship Id="rId4" Type="http://schemas.openxmlformats.org/officeDocument/2006/relationships/hyperlink" Target="https://www.youtube.com/@dr.laurahanson4765" TargetMode="External"/><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jpg"/><Relationship Id="rId5" Type="http://schemas.openxmlformats.org/officeDocument/2006/relationships/hyperlink" Target="mailto:drpatiencethechirodoula@gmail.com" TargetMode="External"/><Relationship Id="rId4" Type="http://schemas.openxmlformats.org/officeDocument/2006/relationships/hyperlink" Target="mailto:drpatience@flourishwellnesschiro.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video" Target="https://www.youtube.com/embed/wxDFGdDEVtg?feature=oembed"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0000"/>
              </a:solidFill>
            </a:endParaRPr>
          </a:p>
        </p:txBody>
      </p:sp>
      <p:pic>
        <p:nvPicPr>
          <p:cNvPr id="5" name="Picture 4">
            <a:extLst>
              <a:ext uri="{FF2B5EF4-FFF2-40B4-BE49-F238E27FC236}">
                <a16:creationId xmlns:a16="http://schemas.microsoft.com/office/drawing/2014/main" id="{0D1BE073-8802-78A2-25C6-2798139E52AB}"/>
              </a:ext>
            </a:extLst>
          </p:cNvPr>
          <p:cNvPicPr>
            <a:picLocks noChangeAspect="1"/>
          </p:cNvPicPr>
          <p:nvPr/>
        </p:nvPicPr>
        <p:blipFill>
          <a:blip r:embed="rId2">
            <a:alphaModFix amt="60000"/>
          </a:blip>
          <a:srcRect/>
          <a:stretch/>
        </p:blipFill>
        <p:spPr>
          <a:xfrm>
            <a:off x="-1" y="10"/>
            <a:ext cx="12192001" cy="6857990"/>
          </a:xfrm>
          <a:prstGeom prst="rect">
            <a:avLst/>
          </a:prstGeom>
        </p:spPr>
      </p:pic>
      <p:sp>
        <p:nvSpPr>
          <p:cNvPr id="2" name="Title 1">
            <a:extLst>
              <a:ext uri="{FF2B5EF4-FFF2-40B4-BE49-F238E27FC236}">
                <a16:creationId xmlns:a16="http://schemas.microsoft.com/office/drawing/2014/main" id="{0349C1FC-DC5B-3AF2-7ECA-C0BFA0D31D7A}"/>
              </a:ext>
            </a:extLst>
          </p:cNvPr>
          <p:cNvSpPr>
            <a:spLocks noGrp="1"/>
          </p:cNvSpPr>
          <p:nvPr>
            <p:ph type="ctrTitle"/>
          </p:nvPr>
        </p:nvSpPr>
        <p:spPr>
          <a:xfrm>
            <a:off x="1198181" y="1122363"/>
            <a:ext cx="9795637" cy="2220775"/>
          </a:xfrm>
        </p:spPr>
        <p:txBody>
          <a:bodyPr>
            <a:normAutofit/>
          </a:bodyPr>
          <a:lstStyle/>
          <a:p>
            <a:r>
              <a:rPr lang="en-US" sz="4800">
                <a:solidFill>
                  <a:srgbClr val="FFFFFF"/>
                </a:solidFill>
              </a:rPr>
              <a:t>The Neurological Journey of Baby Human: Preconception/Pregnancy/Birth/Child</a:t>
            </a:r>
          </a:p>
        </p:txBody>
      </p:sp>
      <p:sp>
        <p:nvSpPr>
          <p:cNvPr id="3" name="Subtitle 2">
            <a:extLst>
              <a:ext uri="{FF2B5EF4-FFF2-40B4-BE49-F238E27FC236}">
                <a16:creationId xmlns:a16="http://schemas.microsoft.com/office/drawing/2014/main" id="{8CA5531A-CF4C-8DF8-397F-2F0A8B032C13}"/>
              </a:ext>
            </a:extLst>
          </p:cNvPr>
          <p:cNvSpPr>
            <a:spLocks noGrp="1"/>
          </p:cNvSpPr>
          <p:nvPr>
            <p:ph type="subTitle" idx="1"/>
          </p:nvPr>
        </p:nvSpPr>
        <p:spPr>
          <a:xfrm>
            <a:off x="1198181" y="3514853"/>
            <a:ext cx="9795637" cy="2057043"/>
          </a:xfrm>
        </p:spPr>
        <p:txBody>
          <a:bodyPr>
            <a:normAutofit/>
          </a:bodyPr>
          <a:lstStyle/>
          <a:p>
            <a:pPr marL="0" marR="0">
              <a:spcBef>
                <a:spcPts val="0"/>
              </a:spcBef>
              <a:spcAft>
                <a:spcPts val="0"/>
              </a:spcAft>
            </a:pPr>
            <a:r>
              <a:rPr lang="en-US" dirty="0">
                <a:solidFill>
                  <a:srgbClr val="FFFFFF"/>
                </a:solidFill>
                <a:effectLst/>
                <a:latin typeface="Arial Rounded MT Bold" panose="020F0704030504030204" pitchFamily="34" charset="0"/>
                <a:ea typeface="Times New Roman" panose="02020603050405020304" pitchFamily="18" charset="0"/>
                <a:cs typeface="Times New Roman" panose="02020603050405020304" pitchFamily="18" charset="0"/>
              </a:rPr>
              <a:t>Laura Hanson, D.C., MS, QEEG-DL, D.I.C.C.P., NDT, BCN CAS  </a:t>
            </a:r>
            <a:endParaRPr lang="en-US" dirty="0">
              <a:solidFill>
                <a:srgbClr val="FFFFFF"/>
              </a:solidFill>
              <a:effectLst/>
              <a:latin typeface="Arial Rounded MT Bold" panose="020F0704030504030204" pitchFamily="34" charset="0"/>
              <a:ea typeface="Times New Roman" panose="02020603050405020304" pitchFamily="18" charset="0"/>
            </a:endParaRPr>
          </a:p>
          <a:p>
            <a:pPr marL="0" marR="0">
              <a:spcBef>
                <a:spcPts val="0"/>
              </a:spcBef>
              <a:spcAft>
                <a:spcPts val="0"/>
              </a:spcAft>
            </a:pPr>
            <a:r>
              <a:rPr lang="en-US" dirty="0">
                <a:solidFill>
                  <a:srgbClr val="FFFFFF"/>
                </a:solidFill>
                <a:effectLst/>
                <a:latin typeface="Arial Rounded MT Bold" panose="020F0704030504030204" pitchFamily="34" charset="0"/>
                <a:ea typeface="Times New Roman" panose="02020603050405020304" pitchFamily="18" charset="0"/>
                <a:cs typeface="Times New Roman" panose="02020603050405020304" pitchFamily="18" charset="0"/>
              </a:rPr>
              <a:t>		         </a:t>
            </a:r>
          </a:p>
          <a:p>
            <a:pPr marL="0" marR="0">
              <a:spcBef>
                <a:spcPts val="0"/>
              </a:spcBef>
              <a:spcAft>
                <a:spcPts val="0"/>
              </a:spcAft>
            </a:pPr>
            <a:r>
              <a:rPr lang="en-US" dirty="0">
                <a:solidFill>
                  <a:srgbClr val="FFFFFF"/>
                </a:solidFill>
                <a:effectLst/>
                <a:latin typeface="Arial Rounded MT Bold" panose="020F0704030504030204" pitchFamily="34" charset="0"/>
                <a:ea typeface="Times New Roman" panose="02020603050405020304" pitchFamily="18" charset="0"/>
              </a:rPr>
              <a:t>Patience Canty, D.C., C.D., C.N.P</a:t>
            </a:r>
            <a:r>
              <a:rPr lang="en-US" b="1" u="sng" dirty="0">
                <a:solidFill>
                  <a:srgbClr val="FFFFFF"/>
                </a:solidFill>
                <a:effectLst/>
                <a:latin typeface="Arial Rounded MT Bold" panose="020F0704030504030204" pitchFamily="34" charset="0"/>
                <a:ea typeface="Times New Roman" panose="02020603050405020304" pitchFamily="18" charset="0"/>
              </a:rPr>
              <a:t> </a:t>
            </a:r>
            <a:endParaRPr lang="en-US" dirty="0">
              <a:solidFill>
                <a:srgbClr val="FFFFFF"/>
              </a:solidFill>
              <a:effectLst/>
              <a:latin typeface="Arial Rounded MT Bold" panose="020F0704030504030204" pitchFamily="34" charset="0"/>
              <a:ea typeface="Times New Roman" panose="02020603050405020304" pitchFamily="18" charset="0"/>
            </a:endParaRPr>
          </a:p>
          <a:p>
            <a:endParaRPr lang="en-US" dirty="0">
              <a:solidFill>
                <a:srgbClr val="FFFFFF"/>
              </a:solidFill>
            </a:endParaRPr>
          </a:p>
        </p:txBody>
      </p:sp>
    </p:spTree>
    <p:extLst>
      <p:ext uri="{BB962C8B-B14F-4D97-AF65-F5344CB8AC3E}">
        <p14:creationId xmlns:p14="http://schemas.microsoft.com/office/powerpoint/2010/main" val="30779414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98AB274-5729-7F63-D9B8-2C375CFD45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p:blipFill>
        <p:spPr>
          <a:xfrm>
            <a:off x="643467" y="798152"/>
            <a:ext cx="10905066" cy="5261694"/>
          </a:xfrm>
          <a:prstGeom prst="rect">
            <a:avLst/>
          </a:prstGeom>
        </p:spPr>
      </p:pic>
    </p:spTree>
    <p:extLst>
      <p:ext uri="{BB962C8B-B14F-4D97-AF65-F5344CB8AC3E}">
        <p14:creationId xmlns:p14="http://schemas.microsoft.com/office/powerpoint/2010/main" val="23948179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CC1E1B-4BE6-8618-DADC-1BC1633DF3D9}"/>
              </a:ext>
            </a:extLst>
          </p:cNvPr>
          <p:cNvPicPr>
            <a:picLocks noChangeAspect="1"/>
          </p:cNvPicPr>
          <p:nvPr/>
        </p:nvPicPr>
        <p:blipFill rotWithShape="1">
          <a:blip r:embed="rId2">
            <a:duotone>
              <a:schemeClr val="bg2">
                <a:shade val="45000"/>
                <a:satMod val="135000"/>
              </a:schemeClr>
              <a:prstClr val="white"/>
            </a:duotone>
          </a:blip>
          <a:srcRect t="10967" b="4764"/>
          <a:stretch/>
        </p:blipFill>
        <p:spPr>
          <a:xfrm>
            <a:off x="20" y="10"/>
            <a:ext cx="12191980" cy="6857990"/>
          </a:xfrm>
          <a:prstGeom prst="rect">
            <a:avLst/>
          </a:prstGeom>
        </p:spPr>
      </p:pic>
      <p:sp>
        <p:nvSpPr>
          <p:cNvPr id="2" name="Title 1">
            <a:extLst>
              <a:ext uri="{FF2B5EF4-FFF2-40B4-BE49-F238E27FC236}">
                <a16:creationId xmlns:a16="http://schemas.microsoft.com/office/drawing/2014/main" id="{F9D27D66-FC39-EFDF-502D-CC26CA832621}"/>
              </a:ext>
            </a:extLst>
          </p:cNvPr>
          <p:cNvSpPr>
            <a:spLocks noGrp="1"/>
          </p:cNvSpPr>
          <p:nvPr>
            <p:ph type="title"/>
          </p:nvPr>
        </p:nvSpPr>
        <p:spPr>
          <a:xfrm>
            <a:off x="838200" y="365125"/>
            <a:ext cx="10515600" cy="1325563"/>
          </a:xfrm>
        </p:spPr>
        <p:txBody>
          <a:bodyPr>
            <a:normAutofit/>
          </a:bodyPr>
          <a:lstStyle/>
          <a:p>
            <a:r>
              <a:rPr lang="en-US" dirty="0"/>
              <a:t>Prenatal / Postnatal Key Words</a:t>
            </a:r>
          </a:p>
        </p:txBody>
      </p:sp>
      <p:graphicFrame>
        <p:nvGraphicFramePr>
          <p:cNvPr id="5" name="Content Placeholder 2">
            <a:extLst>
              <a:ext uri="{FF2B5EF4-FFF2-40B4-BE49-F238E27FC236}">
                <a16:creationId xmlns:a16="http://schemas.microsoft.com/office/drawing/2014/main" id="{5BB2DFA4-42E6-F273-FED0-DEBDF254305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0521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fetus in the womb">
            <a:extLst>
              <a:ext uri="{FF2B5EF4-FFF2-40B4-BE49-F238E27FC236}">
                <a16:creationId xmlns:a16="http://schemas.microsoft.com/office/drawing/2014/main" id="{3C1BB596-A702-5F5F-1BC8-5D7617AB4A5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4381" r="2559" b="-1"/>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04892E-844E-0F9A-41D4-1E0C4C3F5288}"/>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The Baby Brain</a:t>
            </a:r>
          </a:p>
        </p:txBody>
      </p:sp>
      <p:sp>
        <p:nvSpPr>
          <p:cNvPr id="3" name="Content Placeholder 2">
            <a:extLst>
              <a:ext uri="{FF2B5EF4-FFF2-40B4-BE49-F238E27FC236}">
                <a16:creationId xmlns:a16="http://schemas.microsoft.com/office/drawing/2014/main" id="{D38B9D0D-2481-C656-EA6E-96B103C77FF5}"/>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a:effectLst/>
              </a:rPr>
              <a:t>During the first trimester, the brain develops rapidly and makes up nearly half of the baby’s weight.</a:t>
            </a:r>
          </a:p>
          <a:p>
            <a:endParaRPr lang="en-US" sz="2000"/>
          </a:p>
        </p:txBody>
      </p:sp>
    </p:spTree>
    <p:extLst>
      <p:ext uri="{BB962C8B-B14F-4D97-AF65-F5344CB8AC3E}">
        <p14:creationId xmlns:p14="http://schemas.microsoft.com/office/powerpoint/2010/main" val="430997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Content Placeholder 5" descr="A diagram of different stages of growth&#10;&#10;Description automatically generated with medium confidence">
            <a:extLst>
              <a:ext uri="{FF2B5EF4-FFF2-40B4-BE49-F238E27FC236}">
                <a16:creationId xmlns:a16="http://schemas.microsoft.com/office/drawing/2014/main" id="{B3883FAA-FA79-E88E-C54E-B761F8CB3339}"/>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6268"/>
          <a:stretch/>
        </p:blipFill>
        <p:spPr>
          <a:xfrm>
            <a:off x="20" y="1282"/>
            <a:ext cx="12191980" cy="6856718"/>
          </a:xfrm>
          <a:prstGeom prst="rect">
            <a:avLst/>
          </a:prstGeom>
        </p:spPr>
      </p:pic>
    </p:spTree>
    <p:extLst>
      <p:ext uri="{BB962C8B-B14F-4D97-AF65-F5344CB8AC3E}">
        <p14:creationId xmlns:p14="http://schemas.microsoft.com/office/powerpoint/2010/main" val="1056898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baby in a womb&#10;&#10;Description automatically generated">
            <a:extLst>
              <a:ext uri="{FF2B5EF4-FFF2-40B4-BE49-F238E27FC236}">
                <a16:creationId xmlns:a16="http://schemas.microsoft.com/office/drawing/2014/main" id="{0E50A371-AC81-FDC2-E1E8-3E6AE1B19241}"/>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7071" r="3618"/>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BE6BB08-3867-3B14-FF18-1B1B227D1039}"/>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Second Trimester </a:t>
            </a:r>
          </a:p>
        </p:txBody>
      </p:sp>
      <p:sp>
        <p:nvSpPr>
          <p:cNvPr id="4" name="Content Placeholder 3">
            <a:extLst>
              <a:ext uri="{FF2B5EF4-FFF2-40B4-BE49-F238E27FC236}">
                <a16:creationId xmlns:a16="http://schemas.microsoft.com/office/drawing/2014/main" id="{3B6EF470-76FE-D0B6-D538-86AEE754CFB8}"/>
              </a:ext>
            </a:extLst>
          </p:cNvPr>
          <p:cNvSpPr>
            <a:spLocks noGrp="1"/>
          </p:cNvSpPr>
          <p:nvPr>
            <p:ph sz="half" idx="2"/>
          </p:nvPr>
        </p:nvSpPr>
        <p:spPr>
          <a:xfrm>
            <a:off x="838200" y="2434201"/>
            <a:ext cx="3822189" cy="3742762"/>
          </a:xfrm>
        </p:spPr>
        <p:txBody>
          <a:bodyPr vert="horz" lIns="91440" tIns="45720" rIns="91440" bIns="45720" rtlCol="0">
            <a:normAutofit/>
          </a:bodyPr>
          <a:lstStyle/>
          <a:p>
            <a:r>
              <a:rPr lang="en-US" sz="2000">
                <a:effectLst/>
              </a:rPr>
              <a:t>During the second trimester, the baby’s brain begins to direct the compression of the chest muscles and movement of the diaphragm; the baby is still testing out movements, kicking and stretching.</a:t>
            </a:r>
          </a:p>
          <a:p>
            <a:endParaRPr lang="en-US" sz="2000"/>
          </a:p>
        </p:txBody>
      </p:sp>
    </p:spTree>
    <p:extLst>
      <p:ext uri="{BB962C8B-B14F-4D97-AF65-F5344CB8AC3E}">
        <p14:creationId xmlns:p14="http://schemas.microsoft.com/office/powerpoint/2010/main" val="2915207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986C664-45F0-F961-5A58-14D05AC262FD}"/>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9086" r="1603"/>
          <a:stretch/>
        </p:blipFill>
        <p:spPr>
          <a:xfrm>
            <a:off x="2522356"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2AC7EA3-0A2B-2A19-D303-35EAE7528EBD}"/>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a:t>Third Trimester</a:t>
            </a:r>
          </a:p>
        </p:txBody>
      </p:sp>
      <p:sp>
        <p:nvSpPr>
          <p:cNvPr id="3" name="Content Placeholder 2">
            <a:extLst>
              <a:ext uri="{FF2B5EF4-FFF2-40B4-BE49-F238E27FC236}">
                <a16:creationId xmlns:a16="http://schemas.microsoft.com/office/drawing/2014/main" id="{FFE147C8-77DF-4E9C-4AB3-4576F6B9CD83}"/>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1600">
                <a:effectLst/>
              </a:rPr>
              <a:t>During the third trimester, there is rapid development of neurons in the brain and explosive growth. </a:t>
            </a:r>
          </a:p>
          <a:p>
            <a:r>
              <a:rPr lang="en-US" sz="1600">
                <a:effectLst/>
              </a:rPr>
              <a:t>The brain will triple in size during this time, growing from a little over 3 ounces to almost 11 ounces at birth; the cerebrum will begin to develop grooves and ridges and separate into the left brain and right brain. </a:t>
            </a:r>
          </a:p>
          <a:p>
            <a:r>
              <a:rPr lang="en-US" sz="1600">
                <a:effectLst/>
              </a:rPr>
              <a:t>The cerebellum is the fastest-growing part of the brain in the third trimester. This is the part responsible for motor control, the baby will begin to move more, wiggling fingers and toes, stretching, and kicking. </a:t>
            </a:r>
          </a:p>
          <a:p>
            <a:endParaRPr lang="en-US" sz="1600"/>
          </a:p>
        </p:txBody>
      </p:sp>
    </p:spTree>
    <p:extLst>
      <p:ext uri="{BB962C8B-B14F-4D97-AF65-F5344CB8AC3E}">
        <p14:creationId xmlns:p14="http://schemas.microsoft.com/office/powerpoint/2010/main" val="2474209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E871F3-0E4B-B49A-A554-2C2D78098196}"/>
              </a:ext>
            </a:extLst>
          </p:cNvPr>
          <p:cNvSpPr>
            <a:spLocks noGrp="1"/>
          </p:cNvSpPr>
          <p:nvPr>
            <p:ph type="title"/>
          </p:nvPr>
        </p:nvSpPr>
        <p:spPr>
          <a:xfrm>
            <a:off x="838201" y="365125"/>
            <a:ext cx="5251316" cy="1807305"/>
          </a:xfrm>
        </p:spPr>
        <p:txBody>
          <a:bodyPr>
            <a:normAutofit/>
          </a:bodyPr>
          <a:lstStyle/>
          <a:p>
            <a:r>
              <a:rPr lang="en-US"/>
              <a:t>Brainwaves</a:t>
            </a:r>
          </a:p>
        </p:txBody>
      </p:sp>
      <p:sp>
        <p:nvSpPr>
          <p:cNvPr id="3" name="Content Placeholder 2">
            <a:extLst>
              <a:ext uri="{FF2B5EF4-FFF2-40B4-BE49-F238E27FC236}">
                <a16:creationId xmlns:a16="http://schemas.microsoft.com/office/drawing/2014/main" id="{E6A46AE0-4676-9A74-AFD9-0B916A91C2E5}"/>
              </a:ext>
            </a:extLst>
          </p:cNvPr>
          <p:cNvSpPr>
            <a:spLocks noGrp="1"/>
          </p:cNvSpPr>
          <p:nvPr>
            <p:ph idx="1"/>
          </p:nvPr>
        </p:nvSpPr>
        <p:spPr>
          <a:xfrm>
            <a:off x="838200" y="2333297"/>
            <a:ext cx="4619621" cy="3843666"/>
          </a:xfrm>
        </p:spPr>
        <p:txBody>
          <a:bodyPr>
            <a:normAutofit/>
          </a:bodyPr>
          <a:lstStyle/>
          <a:p>
            <a:r>
              <a:rPr lang="en-US" sz="2000" dirty="0">
                <a:latin typeface="Inter"/>
              </a:rPr>
              <a:t>T</a:t>
            </a:r>
            <a:r>
              <a:rPr lang="en-US" sz="2000" b="0" i="0" dirty="0">
                <a:effectLst/>
                <a:latin typeface="Inter"/>
              </a:rPr>
              <a:t>he brainwaves that occur during sleep, controlled by the hypothalamus, begin occurring around week 28. </a:t>
            </a:r>
          </a:p>
          <a:p>
            <a:r>
              <a:rPr lang="en-US" sz="2000" b="0" i="0" dirty="0">
                <a:effectLst/>
                <a:latin typeface="Inter"/>
              </a:rPr>
              <a:t>Your baby will begin experiencing sleep cycles, including REM sleep, the stage where dreaming occurs.</a:t>
            </a:r>
            <a:endParaRPr lang="en-US" sz="2000" dirty="0"/>
          </a:p>
        </p:txBody>
      </p:sp>
      <p:pic>
        <p:nvPicPr>
          <p:cNvPr id="5" name="Picture 4" descr="Red Triangles">
            <a:extLst>
              <a:ext uri="{FF2B5EF4-FFF2-40B4-BE49-F238E27FC236}">
                <a16:creationId xmlns:a16="http://schemas.microsoft.com/office/drawing/2014/main" id="{0D20309F-6E0A-D133-CC51-AC7CDF69C873}"/>
              </a:ext>
            </a:extLst>
          </p:cNvPr>
          <p:cNvPicPr>
            <a:picLocks noChangeAspect="1"/>
          </p:cNvPicPr>
          <p:nvPr/>
        </p:nvPicPr>
        <p:blipFill rotWithShape="1">
          <a:blip r:embed="rId2"/>
          <a:srcRect l="20051" r="20173"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519060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F085B8-A2C0-4A6F-B663-CCC56F3CD3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3">
            <a:extLst>
              <a:ext uri="{FF2B5EF4-FFF2-40B4-BE49-F238E27FC236}">
                <a16:creationId xmlns:a16="http://schemas.microsoft.com/office/drawing/2014/main" id="{2658F6D6-96E0-421A-96D6-3DF404008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786754" cy="6858000"/>
          </a:xfrm>
          <a:custGeom>
            <a:avLst/>
            <a:gdLst>
              <a:gd name="connsiteX0" fmla="*/ 0 w 11786754"/>
              <a:gd name="connsiteY0" fmla="*/ 0 h 6858000"/>
              <a:gd name="connsiteX1" fmla="*/ 8610600 w 11786754"/>
              <a:gd name="connsiteY1" fmla="*/ 0 h 6858000"/>
              <a:gd name="connsiteX2" fmla="*/ 11786754 w 11786754"/>
              <a:gd name="connsiteY2" fmla="*/ 6858000 h 6858000"/>
              <a:gd name="connsiteX3" fmla="*/ 0 w 1178675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786754" h="6858000">
                <a:moveTo>
                  <a:pt x="0" y="0"/>
                </a:moveTo>
                <a:lnTo>
                  <a:pt x="8610600" y="0"/>
                </a:lnTo>
                <a:lnTo>
                  <a:pt x="11786754"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1">
            <a:extLst>
              <a:ext uri="{FF2B5EF4-FFF2-40B4-BE49-F238E27FC236}">
                <a16:creationId xmlns:a16="http://schemas.microsoft.com/office/drawing/2014/main" id="{3CF62545-93A0-4FD5-9B48-48DCA794CB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581400" cy="6858000"/>
          </a:xfrm>
          <a:custGeom>
            <a:avLst/>
            <a:gdLst>
              <a:gd name="connsiteX0" fmla="*/ 0 w 3581400"/>
              <a:gd name="connsiteY0" fmla="*/ 0 h 6858000"/>
              <a:gd name="connsiteX1" fmla="*/ 405246 w 3581400"/>
              <a:gd name="connsiteY1" fmla="*/ 0 h 6858000"/>
              <a:gd name="connsiteX2" fmla="*/ 3581400 w 3581400"/>
              <a:gd name="connsiteY2" fmla="*/ 6858000 h 6858000"/>
              <a:gd name="connsiteX3" fmla="*/ 0 w 3581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3581400" h="6858000">
                <a:moveTo>
                  <a:pt x="0" y="0"/>
                </a:moveTo>
                <a:lnTo>
                  <a:pt x="405246" y="0"/>
                </a:lnTo>
                <a:lnTo>
                  <a:pt x="3581400" y="6858000"/>
                </a:lnTo>
                <a:lnTo>
                  <a:pt x="0" y="6858000"/>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itle 3">
            <a:extLst>
              <a:ext uri="{FF2B5EF4-FFF2-40B4-BE49-F238E27FC236}">
                <a16:creationId xmlns:a16="http://schemas.microsoft.com/office/drawing/2014/main" id="{3FC9B71F-76A7-A4BF-CF0F-2661A14434A0}"/>
              </a:ext>
            </a:extLst>
          </p:cNvPr>
          <p:cNvSpPr>
            <a:spLocks noGrp="1"/>
          </p:cNvSpPr>
          <p:nvPr>
            <p:ph type="title"/>
          </p:nvPr>
        </p:nvSpPr>
        <p:spPr>
          <a:xfrm>
            <a:off x="838200" y="365125"/>
            <a:ext cx="10515600" cy="1325563"/>
          </a:xfrm>
        </p:spPr>
        <p:txBody>
          <a:bodyPr>
            <a:normAutofit/>
          </a:bodyPr>
          <a:lstStyle/>
          <a:p>
            <a:r>
              <a:rPr lang="en-US"/>
              <a:t>Special Senses Electrical Communicator</a:t>
            </a:r>
          </a:p>
        </p:txBody>
      </p:sp>
      <p:sp>
        <p:nvSpPr>
          <p:cNvPr id="5" name="Content Placeholder 4">
            <a:extLst>
              <a:ext uri="{FF2B5EF4-FFF2-40B4-BE49-F238E27FC236}">
                <a16:creationId xmlns:a16="http://schemas.microsoft.com/office/drawing/2014/main" id="{47F350B1-1AF0-82A9-A57B-FAACB0A6FED7}"/>
              </a:ext>
            </a:extLst>
          </p:cNvPr>
          <p:cNvSpPr>
            <a:spLocks noGrp="1"/>
          </p:cNvSpPr>
          <p:nvPr>
            <p:ph sz="half" idx="1"/>
          </p:nvPr>
        </p:nvSpPr>
        <p:spPr>
          <a:xfrm>
            <a:off x="838200" y="2010833"/>
            <a:ext cx="5096934" cy="4166130"/>
          </a:xfrm>
        </p:spPr>
        <p:txBody>
          <a:bodyPr>
            <a:normAutofit/>
          </a:bodyPr>
          <a:lstStyle/>
          <a:p>
            <a:r>
              <a:rPr lang="en-US" sz="2000"/>
              <a:t>4 Weeks – is your pregnancy planned</a:t>
            </a:r>
          </a:p>
          <a:p>
            <a:r>
              <a:rPr lang="en-US" sz="2000"/>
              <a:t>What is your state of health at conception?</a:t>
            </a:r>
          </a:p>
          <a:p>
            <a:r>
              <a:rPr lang="en-US" sz="2000"/>
              <a:t>Withdrawal Reflexes </a:t>
            </a:r>
          </a:p>
          <a:p>
            <a:r>
              <a:rPr lang="en-US" sz="2000"/>
              <a:t>Primitive Reflexes</a:t>
            </a:r>
          </a:p>
        </p:txBody>
      </p:sp>
      <p:sp>
        <p:nvSpPr>
          <p:cNvPr id="6" name="Content Placeholder 5">
            <a:extLst>
              <a:ext uri="{FF2B5EF4-FFF2-40B4-BE49-F238E27FC236}">
                <a16:creationId xmlns:a16="http://schemas.microsoft.com/office/drawing/2014/main" id="{8EA5A731-31B7-FEAE-02C9-A63BB6B25D4C}"/>
              </a:ext>
            </a:extLst>
          </p:cNvPr>
          <p:cNvSpPr>
            <a:spLocks noGrp="1"/>
          </p:cNvSpPr>
          <p:nvPr>
            <p:ph sz="half" idx="2"/>
          </p:nvPr>
        </p:nvSpPr>
        <p:spPr>
          <a:xfrm>
            <a:off x="6256866" y="2010833"/>
            <a:ext cx="5096933" cy="4166130"/>
          </a:xfrm>
        </p:spPr>
        <p:txBody>
          <a:bodyPr>
            <a:normAutofit/>
          </a:bodyPr>
          <a:lstStyle/>
          <a:p>
            <a:r>
              <a:rPr lang="en-US" sz="2000"/>
              <a:t>Eye development 4-10</a:t>
            </a:r>
            <a:r>
              <a:rPr lang="en-US" sz="2000" baseline="30000"/>
              <a:t>th</a:t>
            </a:r>
            <a:r>
              <a:rPr lang="en-US" sz="2000"/>
              <a:t> weeks</a:t>
            </a:r>
          </a:p>
          <a:p>
            <a:r>
              <a:rPr lang="en-US" sz="2000"/>
              <a:t>Taste – 9 weeks</a:t>
            </a:r>
          </a:p>
          <a:p>
            <a:r>
              <a:rPr lang="en-US" sz="2000"/>
              <a:t>Touch receptors 8 weeks</a:t>
            </a:r>
          </a:p>
          <a:p>
            <a:r>
              <a:rPr lang="en-US" sz="2000"/>
              <a:t>Sound – 16-22 weeks</a:t>
            </a:r>
          </a:p>
          <a:p>
            <a:r>
              <a:rPr lang="en-US" sz="2000"/>
              <a:t>Breathing – 24 weeks</a:t>
            </a:r>
          </a:p>
          <a:p>
            <a:r>
              <a:rPr lang="en-US" sz="2000"/>
              <a:t>Smell – 32 weeks</a:t>
            </a:r>
          </a:p>
        </p:txBody>
      </p:sp>
    </p:spTree>
    <p:extLst>
      <p:ext uri="{BB962C8B-B14F-4D97-AF65-F5344CB8AC3E}">
        <p14:creationId xmlns:p14="http://schemas.microsoft.com/office/powerpoint/2010/main" val="4153535794"/>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60033-9C86-6AF8-B091-1B703C766C42}"/>
              </a:ext>
            </a:extLst>
          </p:cNvPr>
          <p:cNvSpPr>
            <a:spLocks noGrp="1"/>
          </p:cNvSpPr>
          <p:nvPr>
            <p:ph type="title"/>
          </p:nvPr>
        </p:nvSpPr>
        <p:spPr>
          <a:xfrm>
            <a:off x="762001" y="5074024"/>
            <a:ext cx="10109199" cy="598032"/>
          </a:xfrm>
        </p:spPr>
        <p:txBody>
          <a:bodyPr vert="horz" lIns="91440" tIns="45720" rIns="91440" bIns="45720" rtlCol="0" anchor="ctr">
            <a:normAutofit/>
          </a:bodyPr>
          <a:lstStyle/>
          <a:p>
            <a:r>
              <a:rPr lang="en-US" sz="3600" kern="1200">
                <a:solidFill>
                  <a:schemeClr val="tx1"/>
                </a:solidFill>
                <a:latin typeface="+mj-lt"/>
                <a:ea typeface="+mj-ea"/>
                <a:cs typeface="+mj-cs"/>
              </a:rPr>
              <a:t>Fixation of Gaze</a:t>
            </a:r>
          </a:p>
        </p:txBody>
      </p:sp>
      <p:sp>
        <p:nvSpPr>
          <p:cNvPr id="11" name="Rectangle 10">
            <a:extLst>
              <a:ext uri="{FF2B5EF4-FFF2-40B4-BE49-F238E27FC236}">
                <a16:creationId xmlns:a16="http://schemas.microsoft.com/office/drawing/2014/main" id="{5E395AE0-8789-FAD6-A987-32E65C1851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12192000" cy="4390253"/>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hild holding a glass&#10;&#10;Description automatically generated">
            <a:extLst>
              <a:ext uri="{FF2B5EF4-FFF2-40B4-BE49-F238E27FC236}">
                <a16:creationId xmlns:a16="http://schemas.microsoft.com/office/drawing/2014/main" id="{3FB0CC0A-BD0C-F4B5-66DC-F0B6A0D916CB}"/>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t="3591"/>
          <a:stretch/>
        </p:blipFill>
        <p:spPr>
          <a:xfrm>
            <a:off x="1153250" y="496960"/>
            <a:ext cx="9912442" cy="3392553"/>
          </a:xfrm>
          <a:prstGeom prst="rect">
            <a:avLst/>
          </a:prstGeom>
        </p:spPr>
      </p:pic>
      <p:cxnSp>
        <p:nvCxnSpPr>
          <p:cNvPr id="13" name="Straight Connector 12">
            <a:extLst>
              <a:ext uri="{FF2B5EF4-FFF2-40B4-BE49-F238E27FC236}">
                <a16:creationId xmlns:a16="http://schemas.microsoft.com/office/drawing/2014/main" id="{7667AA61-5C27-F30F-D229-06CBE5709F3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1" y="4811517"/>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8516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29C2C85-1492-463C-B805-3FD3FCE93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83D307E-DF68-43F8-97CE-0AAE950A71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271255" y="-1"/>
            <a:ext cx="7649490" cy="5728133"/>
            <a:chOff x="329184" y="1"/>
            <a:chExt cx="524256" cy="5728133"/>
          </a:xfrm>
        </p:grpSpPr>
        <p:cxnSp>
          <p:nvCxnSpPr>
            <p:cNvPr id="16" name="Straight Connector 15">
              <a:extLst>
                <a:ext uri="{FF2B5EF4-FFF2-40B4-BE49-F238E27FC236}">
                  <a16:creationId xmlns:a16="http://schemas.microsoft.com/office/drawing/2014/main" id="{5546E3D2-37BF-4528-9851-2B2F628234A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28134"/>
              <a:ext cx="523824"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52A0C69-DC4E-4FC0-843C-BAA27B3A56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Rectangle 21">
            <a:extLst>
              <a:ext uri="{FF2B5EF4-FFF2-40B4-BE49-F238E27FC236}">
                <a16:creationId xmlns:a16="http://schemas.microsoft.com/office/drawing/2014/main" id="{8ED94938-268E-4C0A-A08A-B3980C78BA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464" y="318045"/>
            <a:ext cx="10999072" cy="5325139"/>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497A98-6547-060A-1DF9-3B44CD762B23}"/>
              </a:ext>
            </a:extLst>
          </p:cNvPr>
          <p:cNvSpPr>
            <a:spLocks noGrp="1"/>
          </p:cNvSpPr>
          <p:nvPr>
            <p:ph type="title"/>
          </p:nvPr>
        </p:nvSpPr>
        <p:spPr>
          <a:xfrm>
            <a:off x="1060232" y="3883014"/>
            <a:ext cx="10071536" cy="929750"/>
          </a:xfrm>
        </p:spPr>
        <p:txBody>
          <a:bodyPr vert="horz" lIns="91440" tIns="45720" rIns="91440" bIns="45720" rtlCol="0" anchor="b">
            <a:normAutofit/>
          </a:bodyPr>
          <a:lstStyle/>
          <a:p>
            <a:pPr algn="ctr"/>
            <a:r>
              <a:rPr lang="en-US" sz="5200" kern="1200">
                <a:solidFill>
                  <a:schemeClr val="tx1"/>
                </a:solidFill>
                <a:latin typeface="+mj-lt"/>
                <a:ea typeface="+mj-ea"/>
                <a:cs typeface="+mj-cs"/>
              </a:rPr>
              <a:t>6 Minutes of Phone Use</a:t>
            </a:r>
          </a:p>
        </p:txBody>
      </p:sp>
      <p:pic>
        <p:nvPicPr>
          <p:cNvPr id="8" name="Content Placeholder 7" descr="A comparison of different colored objects&#10;&#10;Description automatically generated">
            <a:extLst>
              <a:ext uri="{FF2B5EF4-FFF2-40B4-BE49-F238E27FC236}">
                <a16:creationId xmlns:a16="http://schemas.microsoft.com/office/drawing/2014/main" id="{9CD1AF08-F858-046B-39D4-7341E7D0726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3034" r="13165"/>
          <a:stretch/>
        </p:blipFill>
        <p:spPr>
          <a:xfrm>
            <a:off x="897717" y="621323"/>
            <a:ext cx="5069590" cy="3024814"/>
          </a:xfrm>
          <a:prstGeom prst="rect">
            <a:avLst/>
          </a:prstGeom>
        </p:spPr>
      </p:pic>
      <p:pic>
        <p:nvPicPr>
          <p:cNvPr id="6" name="Content Placeholder 5" descr="A collage of a young child talking on a cell phone&#10;&#10;Description automatically generated">
            <a:extLst>
              <a:ext uri="{FF2B5EF4-FFF2-40B4-BE49-F238E27FC236}">
                <a16:creationId xmlns:a16="http://schemas.microsoft.com/office/drawing/2014/main" id="{15A995A4-949C-F1F4-B5EE-F96C2526352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r="7888" b="-1"/>
          <a:stretch/>
        </p:blipFill>
        <p:spPr>
          <a:xfrm>
            <a:off x="6228507" y="621323"/>
            <a:ext cx="5065776" cy="3024814"/>
          </a:xfrm>
          <a:prstGeom prst="rect">
            <a:avLst/>
          </a:prstGeom>
        </p:spPr>
      </p:pic>
    </p:spTree>
    <p:extLst>
      <p:ext uri="{BB962C8B-B14F-4D97-AF65-F5344CB8AC3E}">
        <p14:creationId xmlns:p14="http://schemas.microsoft.com/office/powerpoint/2010/main" val="3962850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0D31C-755C-38D3-C359-ACF06E41D1F6}"/>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7200" kern="1200" dirty="0">
                <a:solidFill>
                  <a:schemeClr val="tx1"/>
                </a:solidFill>
                <a:latin typeface="+mj-lt"/>
                <a:ea typeface="+mj-ea"/>
                <a:cs typeface="+mj-cs"/>
              </a:rPr>
              <a:t>Prenatal Development</a:t>
            </a:r>
            <a:br>
              <a:rPr lang="en-US" sz="7200" kern="1200" dirty="0">
                <a:solidFill>
                  <a:schemeClr val="tx1"/>
                </a:solidFill>
                <a:latin typeface="+mj-lt"/>
                <a:ea typeface="+mj-ea"/>
                <a:cs typeface="+mj-cs"/>
              </a:rPr>
            </a:br>
            <a:r>
              <a:rPr lang="en-US" sz="7200" kern="1200" dirty="0">
                <a:solidFill>
                  <a:schemeClr val="tx1"/>
                </a:solidFill>
                <a:latin typeface="+mj-lt"/>
                <a:ea typeface="+mj-ea"/>
                <a:cs typeface="+mj-cs"/>
              </a:rPr>
              <a:t>Dr. Canty</a:t>
            </a:r>
            <a:br>
              <a:rPr lang="en-US" sz="7200" kern="1200" dirty="0">
                <a:solidFill>
                  <a:schemeClr val="tx1"/>
                </a:solidFill>
                <a:latin typeface="+mj-lt"/>
                <a:ea typeface="+mj-ea"/>
                <a:cs typeface="+mj-cs"/>
              </a:rPr>
            </a:br>
            <a:r>
              <a:rPr lang="en-US" kern="1200" dirty="0">
                <a:solidFill>
                  <a:schemeClr val="tx1"/>
                </a:solidFill>
                <a:latin typeface="+mj-lt"/>
                <a:ea typeface="+mj-ea"/>
                <a:cs typeface="+mj-cs"/>
              </a:rPr>
              <a:t>Prenatal workup as a Doula and as a Chiropractor</a:t>
            </a:r>
          </a:p>
        </p:txBody>
      </p:sp>
    </p:spTree>
    <p:extLst>
      <p:ext uri="{BB962C8B-B14F-4D97-AF65-F5344CB8AC3E}">
        <p14:creationId xmlns:p14="http://schemas.microsoft.com/office/powerpoint/2010/main" val="40472866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C473136-FB97-92FB-27E0-3446D057B79C}"/>
              </a:ext>
            </a:extLst>
          </p:cNvPr>
          <p:cNvSpPr>
            <a:spLocks noGrp="1"/>
          </p:cNvSpPr>
          <p:nvPr>
            <p:ph type="title"/>
          </p:nvPr>
        </p:nvSpPr>
        <p:spPr>
          <a:xfrm>
            <a:off x="838200" y="1412488"/>
            <a:ext cx="2899189" cy="4363844"/>
          </a:xfrm>
        </p:spPr>
        <p:txBody>
          <a:bodyPr anchor="t">
            <a:normAutofit/>
          </a:bodyPr>
          <a:lstStyle/>
          <a:p>
            <a:r>
              <a:rPr lang="en-US" sz="4000">
                <a:solidFill>
                  <a:srgbClr val="FFFFFF"/>
                </a:solidFill>
              </a:rPr>
              <a:t>At birth: Toxic Soup and Chronic Condition</a:t>
            </a:r>
          </a:p>
        </p:txBody>
      </p:sp>
      <p:sp>
        <p:nvSpPr>
          <p:cNvPr id="3" name="Content Placeholder 2">
            <a:extLst>
              <a:ext uri="{FF2B5EF4-FFF2-40B4-BE49-F238E27FC236}">
                <a16:creationId xmlns:a16="http://schemas.microsoft.com/office/drawing/2014/main" id="{20C29BF3-F2AE-1308-603C-3963A269D999}"/>
              </a:ext>
            </a:extLst>
          </p:cNvPr>
          <p:cNvSpPr>
            <a:spLocks noGrp="1"/>
          </p:cNvSpPr>
          <p:nvPr>
            <p:ph sz="half" idx="1"/>
          </p:nvPr>
        </p:nvSpPr>
        <p:spPr>
          <a:xfrm>
            <a:off x="4380855" y="1412489"/>
            <a:ext cx="3427283" cy="4363844"/>
          </a:xfrm>
        </p:spPr>
        <p:txBody>
          <a:bodyPr>
            <a:normAutofit/>
          </a:bodyPr>
          <a:lstStyle/>
          <a:p>
            <a:r>
              <a:rPr lang="en-US" sz="1700" dirty="0"/>
              <a:t>Umbilical study – 286 toxins in the umbilical blood </a:t>
            </a:r>
          </a:p>
          <a:p>
            <a:r>
              <a:rPr lang="en-US" sz="1700" dirty="0"/>
              <a:t>Glyphosate – in everything</a:t>
            </a:r>
          </a:p>
          <a:p>
            <a:pPr lvl="1"/>
            <a:r>
              <a:rPr lang="en-US" sz="1700" b="0" i="0" dirty="0">
                <a:effectLst/>
                <a:highlight>
                  <a:srgbClr val="FFFFFF"/>
                </a:highlight>
                <a:latin typeface="DDG_ProximaNova"/>
              </a:rPr>
              <a:t>N-(</a:t>
            </a:r>
            <a:r>
              <a:rPr lang="en-US" sz="1700" b="0" i="0">
                <a:effectLst/>
                <a:highlight>
                  <a:srgbClr val="FFFFFF"/>
                </a:highlight>
                <a:latin typeface="DDG_ProximaNova"/>
              </a:rPr>
              <a:t>phosphonomethyl</a:t>
            </a:r>
            <a:r>
              <a:rPr lang="en-US" sz="1700" b="0" i="0" dirty="0">
                <a:effectLst/>
                <a:highlight>
                  <a:srgbClr val="FFFFFF"/>
                </a:highlight>
                <a:latin typeface="DDG_ProximaNova"/>
              </a:rPr>
              <a:t>)glycine, l</a:t>
            </a:r>
            <a:r>
              <a:rPr lang="en-US" sz="1700" dirty="0">
                <a:highlight>
                  <a:srgbClr val="FFFFFF"/>
                </a:highlight>
                <a:latin typeface="DDG_ProximaNova"/>
              </a:rPr>
              <a:t>ooks like Lysine</a:t>
            </a:r>
          </a:p>
          <a:p>
            <a:pPr lvl="1"/>
            <a:r>
              <a:rPr lang="en-US" sz="1700" dirty="0">
                <a:highlight>
                  <a:srgbClr val="FFFFFF"/>
                </a:highlight>
                <a:latin typeface="DDG_ProximaNova"/>
              </a:rPr>
              <a:t>Glycine and Lysine can swap out</a:t>
            </a:r>
          </a:p>
          <a:p>
            <a:pPr lvl="1"/>
            <a:r>
              <a:rPr lang="en-US" sz="1700" dirty="0">
                <a:highlight>
                  <a:srgbClr val="FFFFFF"/>
                </a:highlight>
                <a:latin typeface="DDG_ProximaNova"/>
              </a:rPr>
              <a:t>Kill microbes in the gut</a:t>
            </a:r>
          </a:p>
          <a:p>
            <a:pPr lvl="1"/>
            <a:r>
              <a:rPr lang="en-US" sz="1700" dirty="0">
                <a:highlight>
                  <a:srgbClr val="FFFFFF"/>
                </a:highlight>
                <a:latin typeface="DDG_ProximaNova"/>
              </a:rPr>
              <a:t>Associated with ADD, poor birth outcome. Poor muscle tone, developmental delay</a:t>
            </a:r>
          </a:p>
          <a:p>
            <a:pPr lvl="1"/>
            <a:r>
              <a:rPr lang="en-US" sz="1700" dirty="0">
                <a:highlight>
                  <a:srgbClr val="FFFFFF"/>
                </a:highlight>
                <a:latin typeface="DDG_ProximaNova"/>
              </a:rPr>
              <a:t>Endocrine disruptor, Type II Diabetes, Obesity</a:t>
            </a:r>
          </a:p>
        </p:txBody>
      </p:sp>
      <p:cxnSp>
        <p:nvCxnSpPr>
          <p:cNvPr id="11" name="Straight Connector 10">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B812111C-0186-48B8-FEF7-ACA82A2C46C1}"/>
              </a:ext>
            </a:extLst>
          </p:cNvPr>
          <p:cNvSpPr>
            <a:spLocks noGrp="1"/>
          </p:cNvSpPr>
          <p:nvPr>
            <p:ph sz="half" idx="2"/>
          </p:nvPr>
        </p:nvSpPr>
        <p:spPr>
          <a:xfrm>
            <a:off x="8451604" y="1412489"/>
            <a:ext cx="3197701" cy="4363844"/>
          </a:xfrm>
        </p:spPr>
        <p:txBody>
          <a:bodyPr>
            <a:normAutofit/>
          </a:bodyPr>
          <a:lstStyle/>
          <a:p>
            <a:r>
              <a:rPr lang="en-US" sz="1700" dirty="0"/>
              <a:t>Side Note: Lysine</a:t>
            </a:r>
          </a:p>
          <a:p>
            <a:pPr marL="457200" lvl="1">
              <a:spcBef>
                <a:spcPts val="0"/>
              </a:spcBef>
              <a:spcAft>
                <a:spcPts val="800"/>
              </a:spcAft>
            </a:pPr>
            <a:r>
              <a:rPr lang="en-US" sz="1700" kern="100" dirty="0">
                <a:effectLst/>
                <a:highlight>
                  <a:srgbClr val="FFFFFF"/>
                </a:highlight>
                <a:latin typeface="Roboto" panose="02000000000000000000" pitchFamily="2" charset="0"/>
                <a:ea typeface="Aptos" panose="020B0004020202020204" pitchFamily="34" charset="0"/>
                <a:cs typeface="Times New Roman" panose="02020603050405020304" pitchFamily="18" charset="0"/>
              </a:rPr>
              <a:t>Role in calcium absorption</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spcBef>
                <a:spcPts val="0"/>
              </a:spcBef>
              <a:spcAft>
                <a:spcPts val="800"/>
              </a:spcAft>
            </a:pPr>
            <a:r>
              <a:rPr lang="en-US" sz="1700" kern="100" dirty="0">
                <a:effectLst/>
                <a:highlight>
                  <a:srgbClr val="FFFFFF"/>
                </a:highlight>
                <a:latin typeface="Roboto" panose="02000000000000000000" pitchFamily="2" charset="0"/>
                <a:ea typeface="Aptos" panose="020B0004020202020204" pitchFamily="34" charset="0"/>
                <a:cs typeface="Times New Roman" panose="02020603050405020304" pitchFamily="18" charset="0"/>
              </a:rPr>
              <a:t>Building muscle protein. </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spcBef>
                <a:spcPts val="0"/>
              </a:spcBef>
              <a:spcAft>
                <a:spcPts val="800"/>
              </a:spcAft>
            </a:pPr>
            <a:r>
              <a:rPr lang="en-US" sz="1700" kern="100" dirty="0">
                <a:effectLst/>
                <a:highlight>
                  <a:srgbClr val="FFFFFF"/>
                </a:highlight>
                <a:latin typeface="Roboto" panose="02000000000000000000" pitchFamily="2" charset="0"/>
                <a:ea typeface="Aptos" panose="020B0004020202020204" pitchFamily="34" charset="0"/>
                <a:cs typeface="Times New Roman" panose="02020603050405020304" pitchFamily="18" charset="0"/>
              </a:rPr>
              <a:t>Aids in recovering from surgery or traumas</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spcBef>
                <a:spcPts val="0"/>
              </a:spcBef>
              <a:spcAft>
                <a:spcPts val="800"/>
              </a:spcAft>
            </a:pPr>
            <a:r>
              <a:rPr lang="en-US" sz="1700" kern="100" dirty="0">
                <a:effectLst/>
                <a:highlight>
                  <a:srgbClr val="FFFFFF"/>
                </a:highlight>
                <a:latin typeface="Roboto" panose="02000000000000000000" pitchFamily="2" charset="0"/>
                <a:ea typeface="Aptos" panose="020B0004020202020204" pitchFamily="34" charset="0"/>
                <a:cs typeface="Times New Roman" panose="02020603050405020304" pitchFamily="18" charset="0"/>
              </a:rPr>
              <a:t>Helps your body produce hormones, enzymes, and antibodies. </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lvl="1">
              <a:spcBef>
                <a:spcPts val="0"/>
              </a:spcBef>
              <a:spcAft>
                <a:spcPts val="800"/>
              </a:spcAft>
            </a:pPr>
            <a:r>
              <a:rPr lang="en-US" sz="1700" kern="100" dirty="0">
                <a:effectLst/>
                <a:highlight>
                  <a:srgbClr val="FFFFFF"/>
                </a:highlight>
                <a:latin typeface="Roboto" panose="02000000000000000000" pitchFamily="2" charset="0"/>
                <a:ea typeface="Aptos" panose="020B0004020202020204" pitchFamily="34" charset="0"/>
                <a:cs typeface="Times New Roman" panose="02020603050405020304" pitchFamily="18" charset="0"/>
              </a:rPr>
              <a:t>Proved to depress the central nervous system while having antiseizure properties.</a:t>
            </a:r>
            <a:endParaRPr lang="en-US" sz="1700" kern="100" dirty="0">
              <a:effectLst/>
              <a:latin typeface="Aptos" panose="020B0004020202020204" pitchFamily="34" charset="0"/>
              <a:ea typeface="Aptos" panose="020B0004020202020204" pitchFamily="34" charset="0"/>
              <a:cs typeface="Times New Roman" panose="02020603050405020304" pitchFamily="18" charset="0"/>
            </a:endParaRPr>
          </a:p>
          <a:p>
            <a:pPr lvl="1"/>
            <a:endParaRPr lang="en-US" sz="1700" dirty="0"/>
          </a:p>
        </p:txBody>
      </p:sp>
    </p:spTree>
    <p:extLst>
      <p:ext uri="{BB962C8B-B14F-4D97-AF65-F5344CB8AC3E}">
        <p14:creationId xmlns:p14="http://schemas.microsoft.com/office/powerpoint/2010/main" val="34831154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Autism-02">
            <a:extLst>
              <a:ext uri="{FF2B5EF4-FFF2-40B4-BE49-F238E27FC236}">
                <a16:creationId xmlns:a16="http://schemas.microsoft.com/office/drawing/2014/main" id="{56BCA072-EABF-2C2F-02F1-0F4CE7D5B821}"/>
              </a:ext>
            </a:extLst>
          </p:cNvPr>
          <p:cNvPicPr>
            <a:picLocks noGrp="1" noChangeAspect="1" noChangeArrowheads="1"/>
          </p:cNvPicPr>
          <p:nvPr>
            <p:ph sz="half" idx="1"/>
          </p:nvPr>
        </p:nvPicPr>
        <p:blipFill rotWithShape="1">
          <a:blip r:embed="rId2">
            <a:extLst>
              <a:ext uri="{28A0092B-C50C-407E-A947-70E740481C1C}">
                <a14:useLocalDpi xmlns:a14="http://schemas.microsoft.com/office/drawing/2010/main" val="0"/>
              </a:ext>
            </a:extLst>
          </a:blip>
          <a:srcRect t="9091" r="34790"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BDF762-D6F0-05E0-4387-F75BBA32A4E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a:solidFill>
                  <a:schemeClr val="bg1"/>
                </a:solidFill>
              </a:rPr>
              <a:t>Glyphosate Causes Autism (in rodents)</a:t>
            </a:r>
          </a:p>
        </p:txBody>
      </p:sp>
      <p:sp>
        <p:nvSpPr>
          <p:cNvPr id="4" name="Content Placeholder 3">
            <a:extLst>
              <a:ext uri="{FF2B5EF4-FFF2-40B4-BE49-F238E27FC236}">
                <a16:creationId xmlns:a16="http://schemas.microsoft.com/office/drawing/2014/main" id="{FF067027-02AE-31B1-1D21-AD9B0B507821}"/>
              </a:ext>
            </a:extLst>
          </p:cNvPr>
          <p:cNvSpPr>
            <a:spLocks noGrp="1"/>
          </p:cNvSpPr>
          <p:nvPr>
            <p:ph sz="half" idx="2"/>
          </p:nvPr>
        </p:nvSpPr>
        <p:spPr>
          <a:xfrm>
            <a:off x="477980" y="4872922"/>
            <a:ext cx="4023359" cy="1208141"/>
          </a:xfrm>
        </p:spPr>
        <p:txBody>
          <a:bodyPr vert="horz" lIns="91440" tIns="45720" rIns="91440" bIns="45720" rtlCol="0">
            <a:normAutofit/>
          </a:bodyPr>
          <a:lstStyle/>
          <a:p>
            <a:pPr marL="0" indent="0">
              <a:buNone/>
            </a:pPr>
            <a:r>
              <a:rPr lang="en-US" sz="2000">
                <a:solidFill>
                  <a:schemeClr val="bg1"/>
                </a:solidFill>
              </a:rPr>
              <a:t>https://www.ncbi.nlm.nih.gov/pmc/articles/PMC7260984/</a:t>
            </a:r>
            <a:endParaRPr lang="en-US" sz="2000" dirty="0">
              <a:solidFill>
                <a:schemeClr val="bg1"/>
              </a:solidFill>
            </a:endParaRP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362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9F643A-DB6C-3740-6BF1-5621C860A75E}"/>
              </a:ext>
            </a:extLst>
          </p:cNvPr>
          <p:cNvSpPr>
            <a:spLocks noGrp="1"/>
          </p:cNvSpPr>
          <p:nvPr>
            <p:ph type="title"/>
          </p:nvPr>
        </p:nvSpPr>
        <p:spPr>
          <a:xfrm>
            <a:off x="517889" y="4883544"/>
            <a:ext cx="3876086" cy="1556907"/>
          </a:xfrm>
        </p:spPr>
        <p:txBody>
          <a:bodyPr vert="horz" lIns="91440" tIns="45720" rIns="91440" bIns="45720" rtlCol="0" anchor="ctr">
            <a:normAutofit/>
          </a:bodyPr>
          <a:lstStyle/>
          <a:p>
            <a:r>
              <a:rPr lang="en-US" sz="3200"/>
              <a:t>Flouride</a:t>
            </a:r>
          </a:p>
        </p:txBody>
      </p:sp>
      <p:sp>
        <p:nvSpPr>
          <p:cNvPr id="13" name="Rectangle 12">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hand holding a glass of water&#10;&#10;Description automatically generated">
            <a:extLst>
              <a:ext uri="{FF2B5EF4-FFF2-40B4-BE49-F238E27FC236}">
                <a16:creationId xmlns:a16="http://schemas.microsoft.com/office/drawing/2014/main" id="{A883AB86-A281-8178-C509-637FF8EB4FC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b="37571"/>
          <a:stretch/>
        </p:blipFill>
        <p:spPr>
          <a:xfrm>
            <a:off x="959205" y="364142"/>
            <a:ext cx="10369645" cy="3867993"/>
          </a:xfrm>
          <a:prstGeom prst="rect">
            <a:avLst/>
          </a:prstGeom>
        </p:spPr>
      </p:pic>
      <p:sp>
        <p:nvSpPr>
          <p:cNvPr id="17" name="Rectangle 16">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9776A1B-C034-3152-4C35-CED9C6210531}"/>
              </a:ext>
            </a:extLst>
          </p:cNvPr>
          <p:cNvSpPr>
            <a:spLocks noGrp="1"/>
          </p:cNvSpPr>
          <p:nvPr>
            <p:ph sz="half" idx="1"/>
          </p:nvPr>
        </p:nvSpPr>
        <p:spPr>
          <a:xfrm>
            <a:off x="5162719" y="4883544"/>
            <a:ext cx="6586915" cy="1556907"/>
          </a:xfrm>
        </p:spPr>
        <p:txBody>
          <a:bodyPr vert="horz" lIns="91440" tIns="45720" rIns="91440" bIns="45720" rtlCol="0" anchor="ctr">
            <a:normAutofit/>
          </a:bodyPr>
          <a:lstStyle/>
          <a:p>
            <a:r>
              <a:rPr lang="en-US" sz="1500">
                <a:highlight>
                  <a:srgbClr val="FFFFFF"/>
                </a:highlight>
              </a:rPr>
              <a:t>F</a:t>
            </a:r>
            <a:r>
              <a:rPr lang="en-US" sz="1500" b="0" i="0">
                <a:effectLst/>
                <a:highlight>
                  <a:srgbClr val="FFFFFF"/>
                </a:highlight>
              </a:rPr>
              <a:t>luoride is a human developmental neurotoxicant that reduces measures of intelligence in children, placing it into the same category as toxic metals (lead, methylmercury, arsenic) and polychlorinated biphenyls. </a:t>
            </a:r>
          </a:p>
          <a:p>
            <a:r>
              <a:rPr lang="en-US" sz="1500">
                <a:highlight>
                  <a:srgbClr val="FFFFFF"/>
                </a:highlight>
              </a:rPr>
              <a:t>Mitochondrial toxicity creating the induction of apoptosis</a:t>
            </a:r>
          </a:p>
          <a:p>
            <a:r>
              <a:rPr lang="en-US" sz="1500">
                <a:highlight>
                  <a:srgbClr val="FFFFFF"/>
                </a:highlight>
              </a:rPr>
              <a:t>Looks like Iodine – hardening bone, calcifying the pineal gland</a:t>
            </a:r>
            <a:endParaRPr lang="en-US" sz="1500"/>
          </a:p>
        </p:txBody>
      </p:sp>
    </p:spTree>
    <p:extLst>
      <p:ext uri="{BB962C8B-B14F-4D97-AF65-F5344CB8AC3E}">
        <p14:creationId xmlns:p14="http://schemas.microsoft.com/office/powerpoint/2010/main" val="34123280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A child with blue paint on his face&#10;&#10;Description automatically generated">
            <a:extLst>
              <a:ext uri="{FF2B5EF4-FFF2-40B4-BE49-F238E27FC236}">
                <a16:creationId xmlns:a16="http://schemas.microsoft.com/office/drawing/2014/main" id="{AB0941AF-F675-F52F-AB4B-B6A4AF7E87C3}"/>
              </a:ext>
            </a:extLst>
          </p:cNvPr>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12270" r="8770"/>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A767F23-59CF-5796-1CAB-B32CE4A48826}"/>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a:t>Sub Conscious Mind</a:t>
            </a:r>
          </a:p>
        </p:txBody>
      </p:sp>
      <p:sp>
        <p:nvSpPr>
          <p:cNvPr id="4" name="Content Placeholder 3">
            <a:extLst>
              <a:ext uri="{FF2B5EF4-FFF2-40B4-BE49-F238E27FC236}">
                <a16:creationId xmlns:a16="http://schemas.microsoft.com/office/drawing/2014/main" id="{A30118A3-C28E-0DFF-9745-36770B4E4D9C}"/>
              </a:ext>
            </a:extLst>
          </p:cNvPr>
          <p:cNvSpPr>
            <a:spLocks noGrp="1"/>
          </p:cNvSpPr>
          <p:nvPr>
            <p:ph sz="half" idx="2"/>
          </p:nvPr>
        </p:nvSpPr>
        <p:spPr>
          <a:xfrm>
            <a:off x="7531610" y="2434201"/>
            <a:ext cx="3822189" cy="3742762"/>
          </a:xfrm>
        </p:spPr>
        <p:txBody>
          <a:bodyPr vert="horz" lIns="91440" tIns="45720" rIns="91440" bIns="45720" rtlCol="0">
            <a:normAutofit/>
          </a:bodyPr>
          <a:lstStyle/>
          <a:p>
            <a:r>
              <a:rPr lang="en-US" sz="2000"/>
              <a:t>Responsible for recording events gathered through five sensory organs</a:t>
            </a:r>
          </a:p>
          <a:p>
            <a:r>
              <a:rPr lang="en-US" sz="2000"/>
              <a:t>The part of the mind not in the state of awareness</a:t>
            </a:r>
          </a:p>
          <a:p>
            <a:r>
              <a:rPr lang="en-US" sz="2000"/>
              <a:t>Contains memory banks</a:t>
            </a:r>
          </a:p>
          <a:p>
            <a:r>
              <a:rPr lang="en-US" sz="2000"/>
              <a:t>Emotional generators</a:t>
            </a:r>
          </a:p>
          <a:p>
            <a:r>
              <a:rPr lang="en-US" sz="2000"/>
              <a:t>Sensory input controller</a:t>
            </a:r>
          </a:p>
          <a:p>
            <a:r>
              <a:rPr lang="en-US" sz="2000"/>
              <a:t>Dedicated storage for habits</a:t>
            </a:r>
          </a:p>
          <a:p>
            <a:endParaRPr lang="en-US" sz="2000"/>
          </a:p>
          <a:p>
            <a:endParaRPr lang="en-US" sz="2000"/>
          </a:p>
        </p:txBody>
      </p:sp>
    </p:spTree>
    <p:extLst>
      <p:ext uri="{BB962C8B-B14F-4D97-AF65-F5344CB8AC3E}">
        <p14:creationId xmlns:p14="http://schemas.microsoft.com/office/powerpoint/2010/main" val="18163500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euron system in yellow and light blue">
            <a:extLst>
              <a:ext uri="{FF2B5EF4-FFF2-40B4-BE49-F238E27FC236}">
                <a16:creationId xmlns:a16="http://schemas.microsoft.com/office/drawing/2014/main" id="{6FEC3E80-6A61-8B18-AE60-CBB35A74FF93}"/>
              </a:ext>
            </a:extLst>
          </p:cNvPr>
          <p:cNvPicPr>
            <a:picLocks noChangeAspect="1"/>
          </p:cNvPicPr>
          <p:nvPr/>
        </p:nvPicPr>
        <p:blipFill>
          <a:blip r:embed="rId2"/>
          <a:srcRect t="8599" b="8983"/>
          <a:stretch/>
        </p:blipFill>
        <p:spPr>
          <a:xfrm>
            <a:off x="-3047" y="10"/>
            <a:ext cx="12191999" cy="6857990"/>
          </a:xfrm>
          <a:prstGeom prst="rect">
            <a:avLst/>
          </a:prstGeom>
        </p:spPr>
      </p:pic>
      <p:sp>
        <p:nvSpPr>
          <p:cNvPr id="7" name="Title 6">
            <a:extLst>
              <a:ext uri="{FF2B5EF4-FFF2-40B4-BE49-F238E27FC236}">
                <a16:creationId xmlns:a16="http://schemas.microsoft.com/office/drawing/2014/main" id="{4FCAD247-AC36-85CA-2D28-8B1402FA2307}"/>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err="1">
                <a:solidFill>
                  <a:srgbClr val="FFFFFF"/>
                </a:solidFill>
              </a:rPr>
              <a:t>NeuroEmotional</a:t>
            </a:r>
            <a:r>
              <a:rPr lang="en-US" sz="5200" dirty="0">
                <a:solidFill>
                  <a:srgbClr val="FFFFFF"/>
                </a:solidFill>
              </a:rPr>
              <a:t> Technique</a:t>
            </a:r>
          </a:p>
        </p:txBody>
      </p:sp>
    </p:spTree>
    <p:extLst>
      <p:ext uri="{BB962C8B-B14F-4D97-AF65-F5344CB8AC3E}">
        <p14:creationId xmlns:p14="http://schemas.microsoft.com/office/powerpoint/2010/main" val="5892982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13"/>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Title 1">
            <a:extLst>
              <a:ext uri="{FF2B5EF4-FFF2-40B4-BE49-F238E27FC236}">
                <a16:creationId xmlns:a16="http://schemas.microsoft.com/office/drawing/2014/main" id="{3A60E30D-231C-8144-E747-71090DA9E862}"/>
              </a:ext>
            </a:extLst>
          </p:cNvPr>
          <p:cNvSpPr>
            <a:spLocks noGrp="1"/>
          </p:cNvSpPr>
          <p:nvPr>
            <p:ph type="title"/>
          </p:nvPr>
        </p:nvSpPr>
        <p:spPr>
          <a:xfrm>
            <a:off x="479394" y="1070800"/>
            <a:ext cx="3939688" cy="5583126"/>
          </a:xfrm>
        </p:spPr>
        <p:txBody>
          <a:bodyPr>
            <a:normAutofit/>
          </a:bodyPr>
          <a:lstStyle/>
          <a:p>
            <a:pPr algn="r"/>
            <a:r>
              <a:rPr lang="en-US" sz="8000"/>
              <a:t>NET</a:t>
            </a:r>
          </a:p>
        </p:txBody>
      </p:sp>
      <p:cxnSp>
        <p:nvCxnSpPr>
          <p:cNvPr id="31" name="Straight Connector 3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28053" y="1132114"/>
            <a:ext cx="0" cy="5717573"/>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BFE9C3E7-BCCE-DDF1-7AE7-7F480BC24816}"/>
              </a:ext>
            </a:extLst>
          </p:cNvPr>
          <p:cNvGraphicFramePr>
            <a:graphicFrameLocks noGrp="1"/>
          </p:cNvGraphicFramePr>
          <p:nvPr>
            <p:ph idx="1"/>
            <p:extLst>
              <p:ext uri="{D42A27DB-BD31-4B8C-83A1-F6EECF244321}">
                <p14:modId xmlns:p14="http://schemas.microsoft.com/office/powerpoint/2010/main" val="703914179"/>
              </p:ext>
            </p:extLst>
          </p:nvPr>
        </p:nvGraphicFramePr>
        <p:xfrm>
          <a:off x="5108535" y="1070800"/>
          <a:ext cx="6245265" cy="5589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928472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10A07-34F4-7BA4-B56B-4D0510DB1530}"/>
              </a:ext>
            </a:extLst>
          </p:cNvPr>
          <p:cNvSpPr>
            <a:spLocks noGrp="1"/>
          </p:cNvSpPr>
          <p:nvPr>
            <p:ph type="title"/>
          </p:nvPr>
        </p:nvSpPr>
        <p:spPr>
          <a:xfrm>
            <a:off x="2103121" y="310343"/>
            <a:ext cx="7985759" cy="868823"/>
          </a:xfrm>
          <a:noFill/>
        </p:spPr>
        <p:txBody>
          <a:bodyPr vert="horz" lIns="91440" tIns="45720" rIns="91440" bIns="45720" rtlCol="0" anchor="ctr">
            <a:normAutofit/>
          </a:bodyPr>
          <a:lstStyle/>
          <a:p>
            <a:pPr algn="ctr"/>
            <a:r>
              <a:rPr lang="en-US" sz="4000" b="1" kern="1200" dirty="0" err="1">
                <a:solidFill>
                  <a:schemeClr val="accent2"/>
                </a:solidFill>
                <a:latin typeface="+mj-lt"/>
                <a:ea typeface="+mj-ea"/>
                <a:cs typeface="+mj-cs"/>
              </a:rPr>
              <a:t>NeuroEmotional</a:t>
            </a:r>
            <a:r>
              <a:rPr lang="en-US" sz="4000" b="1" kern="1200" dirty="0">
                <a:solidFill>
                  <a:schemeClr val="accent2"/>
                </a:solidFill>
                <a:latin typeface="+mj-lt"/>
                <a:ea typeface="+mj-ea"/>
                <a:cs typeface="+mj-cs"/>
              </a:rPr>
              <a:t> Technique</a:t>
            </a:r>
          </a:p>
        </p:txBody>
      </p:sp>
      <p:pic>
        <p:nvPicPr>
          <p:cNvPr id="4" name="Online Media 3" title="Dr  Patience - NET">
            <a:hlinkClick r:id="" action="ppaction://media"/>
            <a:extLst>
              <a:ext uri="{FF2B5EF4-FFF2-40B4-BE49-F238E27FC236}">
                <a16:creationId xmlns:a16="http://schemas.microsoft.com/office/drawing/2014/main" id="{A5D6A74C-7C54-90BE-19DE-FC2FF60585EF}"/>
              </a:ext>
            </a:extLst>
          </p:cNvPr>
          <p:cNvPicPr>
            <a:picLocks noGrp="1" noRot="1" noChangeAspect="1"/>
          </p:cNvPicPr>
          <p:nvPr>
            <p:ph idx="1"/>
            <a:videoFile r:link="rId1"/>
          </p:nvPr>
        </p:nvPicPr>
        <p:blipFill>
          <a:blip r:embed="rId3"/>
          <a:stretch>
            <a:fillRect/>
          </a:stretch>
        </p:blipFill>
        <p:spPr>
          <a:xfrm>
            <a:off x="2470768" y="2139484"/>
            <a:ext cx="7250463" cy="4096512"/>
          </a:xfrm>
          <a:prstGeom prst="rect">
            <a:avLst/>
          </a:prstGeom>
        </p:spPr>
      </p:pic>
    </p:spTree>
    <p:extLst>
      <p:ext uri="{BB962C8B-B14F-4D97-AF65-F5344CB8AC3E}">
        <p14:creationId xmlns:p14="http://schemas.microsoft.com/office/powerpoint/2010/main" val="373358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of an electromagnetic radiation">
            <a:extLst>
              <a:ext uri="{FF2B5EF4-FFF2-40B4-BE49-F238E27FC236}">
                <a16:creationId xmlns:a16="http://schemas.microsoft.com/office/drawing/2014/main" id="{CD8205DA-18FA-6A24-B9F2-49D87F3BCE3C}"/>
              </a:ext>
            </a:extLst>
          </p:cNvPr>
          <p:cNvPicPr>
            <a:picLocks noChangeAspect="1"/>
          </p:cNvPicPr>
          <p:nvPr/>
        </p:nvPicPr>
        <p:blipFill>
          <a:blip r:embed="rId2"/>
          <a:srcRect t="9753" b="6292"/>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EDE884-B127-10DF-CF14-95801F45102A}"/>
              </a:ext>
            </a:extLst>
          </p:cNvPr>
          <p:cNvSpPr>
            <a:spLocks noGrp="1"/>
          </p:cNvSpPr>
          <p:nvPr>
            <p:ph type="title"/>
          </p:nvPr>
        </p:nvSpPr>
        <p:spPr>
          <a:xfrm>
            <a:off x="1097280" y="325550"/>
            <a:ext cx="10058400" cy="3574778"/>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5200" dirty="0">
                <a:solidFill>
                  <a:srgbClr val="FFFFFF"/>
                </a:solidFill>
              </a:rPr>
              <a:t>Pulse Points</a:t>
            </a:r>
          </a:p>
        </p:txBody>
      </p:sp>
    </p:spTree>
    <p:extLst>
      <p:ext uri="{BB962C8B-B14F-4D97-AF65-F5344CB8AC3E}">
        <p14:creationId xmlns:p14="http://schemas.microsoft.com/office/powerpoint/2010/main" val="3811166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3" name="Rectangle 105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Content Placeholder 1029">
            <a:extLst>
              <a:ext uri="{FF2B5EF4-FFF2-40B4-BE49-F238E27FC236}">
                <a16:creationId xmlns:a16="http://schemas.microsoft.com/office/drawing/2014/main" id="{850BC0B6-B150-F33B-24A4-8C50EF85AB96}"/>
              </a:ext>
            </a:extLst>
          </p:cNvPr>
          <p:cNvSpPr>
            <a:spLocks noGrp="1"/>
          </p:cNvSpPr>
          <p:nvPr>
            <p:ph idx="1"/>
          </p:nvPr>
        </p:nvSpPr>
        <p:spPr>
          <a:xfrm>
            <a:off x="640080" y="2706624"/>
            <a:ext cx="6894576" cy="3483864"/>
          </a:xfrm>
        </p:spPr>
        <p:txBody>
          <a:bodyPr>
            <a:normAutofit/>
          </a:bodyPr>
          <a:lstStyle/>
          <a:p>
            <a:r>
              <a:rPr lang="en-US" sz="2200"/>
              <a:t>Emotions correlate with pulse points which correlate with vertebral segments </a:t>
            </a:r>
          </a:p>
          <a:p>
            <a:r>
              <a:rPr lang="en-US" sz="2200"/>
              <a:t>Mind Entries and Body Entries</a:t>
            </a:r>
          </a:p>
          <a:p>
            <a:r>
              <a:rPr lang="en-US" sz="2200"/>
              <a:t>Applications for Perinatal Populations and Pediatric Populations </a:t>
            </a:r>
          </a:p>
        </p:txBody>
      </p:sp>
      <p:pic>
        <p:nvPicPr>
          <p:cNvPr id="1028" name="Picture 4" descr="A close-up of a pair of feet&#10;&#10;Description automatically generated">
            <a:extLst>
              <a:ext uri="{FF2B5EF4-FFF2-40B4-BE49-F238E27FC236}">
                <a16:creationId xmlns:a16="http://schemas.microsoft.com/office/drawing/2014/main" id="{052CEE27-9F6D-9C99-D8CB-1CBED17C8EA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63840" y="478623"/>
            <a:ext cx="4014216" cy="313108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EMOTIONAL BALANCING">
            <a:extLst>
              <a:ext uri="{FF2B5EF4-FFF2-40B4-BE49-F238E27FC236}">
                <a16:creationId xmlns:a16="http://schemas.microsoft.com/office/drawing/2014/main" id="{9655D6F0-64EF-4994-77D9-69D767D6EF3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366084" y="4079193"/>
            <a:ext cx="2991439" cy="2176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1960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B71707C8-99ED-9D92-FD82-BACC508D38B4}"/>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7200" kern="1200" dirty="0">
                <a:solidFill>
                  <a:schemeClr val="bg1"/>
                </a:solidFill>
                <a:latin typeface="+mj-lt"/>
                <a:ea typeface="+mj-ea"/>
                <a:cs typeface="+mj-cs"/>
              </a:rPr>
              <a:t>Energy Workshop</a:t>
            </a:r>
          </a:p>
        </p:txBody>
      </p:sp>
    </p:spTree>
    <p:extLst>
      <p:ext uri="{BB962C8B-B14F-4D97-AF65-F5344CB8AC3E}">
        <p14:creationId xmlns:p14="http://schemas.microsoft.com/office/powerpoint/2010/main" val="1193575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FB6F7-7A27-44A2-8D39-A08BDE6F6DDE}"/>
              </a:ext>
            </a:extLst>
          </p:cNvPr>
          <p:cNvSpPr>
            <a:spLocks noGrp="1"/>
          </p:cNvSpPr>
          <p:nvPr>
            <p:ph type="title"/>
          </p:nvPr>
        </p:nvSpPr>
        <p:spPr/>
        <p:txBody>
          <a:bodyPr/>
          <a:lstStyle/>
          <a:p>
            <a:pPr algn="ctr"/>
            <a:r>
              <a:rPr lang="en-US" dirty="0"/>
              <a:t>Two Necessary Components of Your Birth Team</a:t>
            </a:r>
          </a:p>
        </p:txBody>
      </p:sp>
      <p:sp>
        <p:nvSpPr>
          <p:cNvPr id="3" name="Content Placeholder 2">
            <a:extLst>
              <a:ext uri="{FF2B5EF4-FFF2-40B4-BE49-F238E27FC236}">
                <a16:creationId xmlns:a16="http://schemas.microsoft.com/office/drawing/2014/main" id="{21E6C96C-9AC1-3C5E-99CF-3B4CD99249B5}"/>
              </a:ext>
            </a:extLst>
          </p:cNvPr>
          <p:cNvSpPr>
            <a:spLocks noGrp="1"/>
          </p:cNvSpPr>
          <p:nvPr>
            <p:ph sz="half" idx="1"/>
          </p:nvPr>
        </p:nvSpPr>
        <p:spPr/>
        <p:txBody>
          <a:bodyPr/>
          <a:lstStyle/>
          <a:p>
            <a:r>
              <a:rPr lang="en-US" dirty="0"/>
              <a:t>Doula – trained professional who provides physical, emotional, and informational support to individuals before, during, and after childbirth. </a:t>
            </a:r>
          </a:p>
          <a:p>
            <a:r>
              <a:rPr lang="en-US" dirty="0"/>
              <a:t>Do’s and Don’ts </a:t>
            </a:r>
          </a:p>
        </p:txBody>
      </p:sp>
      <p:sp>
        <p:nvSpPr>
          <p:cNvPr id="4" name="Content Placeholder 3">
            <a:extLst>
              <a:ext uri="{FF2B5EF4-FFF2-40B4-BE49-F238E27FC236}">
                <a16:creationId xmlns:a16="http://schemas.microsoft.com/office/drawing/2014/main" id="{B5579C99-94A6-4309-F24D-22EBA14B682C}"/>
              </a:ext>
            </a:extLst>
          </p:cNvPr>
          <p:cNvSpPr>
            <a:spLocks noGrp="1"/>
          </p:cNvSpPr>
          <p:nvPr>
            <p:ph sz="half" idx="2"/>
          </p:nvPr>
        </p:nvSpPr>
        <p:spPr/>
        <p:txBody>
          <a:bodyPr/>
          <a:lstStyle/>
          <a:p>
            <a:r>
              <a:rPr lang="en-US" dirty="0"/>
              <a:t>Prenatal/perinatal Chiropractor –specializes in providing chiropractic care to pregnant individuals and new parents. </a:t>
            </a:r>
          </a:p>
          <a:p>
            <a:r>
              <a:rPr lang="en-US" dirty="0"/>
              <a:t>Perinatal physiological support</a:t>
            </a:r>
          </a:p>
          <a:p>
            <a:r>
              <a:rPr lang="en-US" dirty="0"/>
              <a:t>Perinatal health and functional wellbeing. </a:t>
            </a:r>
          </a:p>
        </p:txBody>
      </p:sp>
    </p:spTree>
    <p:extLst>
      <p:ext uri="{BB962C8B-B14F-4D97-AF65-F5344CB8AC3E}">
        <p14:creationId xmlns:p14="http://schemas.microsoft.com/office/powerpoint/2010/main" val="26163179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616465-FC2C-A0C6-9C82-44FC335DB77F}"/>
              </a:ext>
            </a:extLst>
          </p:cNvPr>
          <p:cNvSpPr>
            <a:spLocks noGrp="1"/>
          </p:cNvSpPr>
          <p:nvPr>
            <p:ph type="title"/>
          </p:nvPr>
        </p:nvSpPr>
        <p:spPr>
          <a:xfrm>
            <a:off x="638881" y="4501453"/>
            <a:ext cx="10909640" cy="1065836"/>
          </a:xfrm>
        </p:spPr>
        <p:txBody>
          <a:bodyPr vert="horz" lIns="91440" tIns="45720" rIns="91440" bIns="45720" rtlCol="0" anchor="ctr">
            <a:normAutofit/>
          </a:bodyPr>
          <a:lstStyle/>
          <a:p>
            <a:pPr algn="ctr"/>
            <a:r>
              <a:rPr lang="en-US" sz="6600" dirty="0"/>
              <a:t>FAST</a:t>
            </a:r>
          </a:p>
        </p:txBody>
      </p:sp>
      <p:pic>
        <p:nvPicPr>
          <p:cNvPr id="2050" name="Picture 2">
            <a:extLst>
              <a:ext uri="{FF2B5EF4-FFF2-40B4-BE49-F238E27FC236}">
                <a16:creationId xmlns:a16="http://schemas.microsoft.com/office/drawing/2014/main" id="{90D4B1F6-9BB5-BD10-077E-2F0002F8B2A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0233" y="320040"/>
            <a:ext cx="4994030" cy="3895344"/>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BEF37DD-7060-7932-E8FD-069B51A1D0C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564689" y="320040"/>
            <a:ext cx="4994030" cy="3895344"/>
          </a:xfrm>
          <a:prstGeom prst="rect">
            <a:avLst/>
          </a:prstGeom>
          <a:noFill/>
          <a:extLst>
            <a:ext uri="{909E8E84-426E-40DD-AFC4-6F175D3DCCD1}">
              <a14:hiddenFill xmlns:a14="http://schemas.microsoft.com/office/drawing/2010/main">
                <a:solidFill>
                  <a:srgbClr val="FFFFFF"/>
                </a:solidFill>
              </a14:hiddenFill>
            </a:ext>
          </a:extLst>
        </p:spPr>
      </p:pic>
      <p:sp>
        <p:nvSpPr>
          <p:cNvPr id="2059"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7E8D971A-177E-E769-9310-372DDA87EF5C}"/>
              </a:ext>
            </a:extLst>
          </p:cNvPr>
          <p:cNvSpPr txBox="1">
            <a:spLocks/>
          </p:cNvSpPr>
          <p:nvPr/>
        </p:nvSpPr>
        <p:spPr>
          <a:xfrm>
            <a:off x="630233" y="5853358"/>
            <a:ext cx="10909640" cy="10658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dirty="0"/>
              <a:t>First-Aid Stress Tool</a:t>
            </a:r>
          </a:p>
        </p:txBody>
      </p:sp>
    </p:spTree>
    <p:extLst>
      <p:ext uri="{BB962C8B-B14F-4D97-AF65-F5344CB8AC3E}">
        <p14:creationId xmlns:p14="http://schemas.microsoft.com/office/powerpoint/2010/main" val="9919231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15FD211-58B2-9CE7-4AE5-9FA67BE685E0}"/>
              </a:ext>
            </a:extLst>
          </p:cNvPr>
          <p:cNvSpPr>
            <a:spLocks noGrp="1"/>
          </p:cNvSpPr>
          <p:nvPr>
            <p:ph type="ctrTitle"/>
          </p:nvPr>
        </p:nvSpPr>
        <p:spPr>
          <a:xfrm>
            <a:off x="838200" y="1122362"/>
            <a:ext cx="6281928" cy="4135437"/>
          </a:xfrm>
        </p:spPr>
        <p:txBody>
          <a:bodyPr>
            <a:normAutofit/>
          </a:bodyPr>
          <a:lstStyle/>
          <a:p>
            <a:pPr algn="l"/>
            <a:r>
              <a:rPr lang="en-US" sz="6600"/>
              <a:t>Postnatal Development</a:t>
            </a:r>
          </a:p>
        </p:txBody>
      </p:sp>
      <p:sp>
        <p:nvSpPr>
          <p:cNvPr id="25" name="Rectangle 24">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306DB1AF-8268-02A9-2807-4D794EF78963}"/>
              </a:ext>
            </a:extLst>
          </p:cNvPr>
          <p:cNvSpPr>
            <a:spLocks noGrp="1"/>
          </p:cNvSpPr>
          <p:nvPr>
            <p:ph type="subTitle" idx="1"/>
          </p:nvPr>
        </p:nvSpPr>
        <p:spPr>
          <a:xfrm>
            <a:off x="7928114" y="1232452"/>
            <a:ext cx="3200400" cy="3850919"/>
          </a:xfrm>
        </p:spPr>
        <p:txBody>
          <a:bodyPr anchor="b">
            <a:normAutofit/>
          </a:bodyPr>
          <a:lstStyle/>
          <a:p>
            <a:pPr algn="l"/>
            <a:r>
              <a:rPr lang="en-US">
                <a:solidFill>
                  <a:srgbClr val="FFFFFF"/>
                </a:solidFill>
              </a:rPr>
              <a:t>Developmental Blueprint</a:t>
            </a:r>
          </a:p>
          <a:p>
            <a:pPr algn="l"/>
            <a:r>
              <a:rPr lang="en-US">
                <a:solidFill>
                  <a:srgbClr val="FFFFFF"/>
                </a:solidFill>
              </a:rPr>
              <a:t>Developmental Milestones</a:t>
            </a:r>
          </a:p>
          <a:p>
            <a:pPr algn="l"/>
            <a:r>
              <a:rPr lang="en-US">
                <a:solidFill>
                  <a:srgbClr val="FFFFFF"/>
                </a:solidFill>
              </a:rPr>
              <a:t>The impact of the pandemic</a:t>
            </a:r>
          </a:p>
        </p:txBody>
      </p:sp>
      <p:sp>
        <p:nvSpPr>
          <p:cNvPr id="27"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22285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7" name="Rectangle 1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325907-0C46-6932-9FED-B5ACF0199374}"/>
              </a:ext>
            </a:extLst>
          </p:cNvPr>
          <p:cNvSpPr>
            <a:spLocks noGrp="1"/>
          </p:cNvSpPr>
          <p:nvPr>
            <p:ph type="title"/>
          </p:nvPr>
        </p:nvSpPr>
        <p:spPr>
          <a:xfrm>
            <a:off x="761803" y="350196"/>
            <a:ext cx="4646904" cy="1624520"/>
          </a:xfrm>
        </p:spPr>
        <p:txBody>
          <a:bodyPr anchor="ctr">
            <a:normAutofit/>
          </a:bodyPr>
          <a:lstStyle/>
          <a:p>
            <a:r>
              <a:rPr lang="en-US" sz="4000"/>
              <a:t>Baby Human’s Blueprint</a:t>
            </a:r>
          </a:p>
        </p:txBody>
      </p:sp>
      <p:pic>
        <p:nvPicPr>
          <p:cNvPr id="4" name="Content Placeholder 3">
            <a:extLst>
              <a:ext uri="{FF2B5EF4-FFF2-40B4-BE49-F238E27FC236}">
                <a16:creationId xmlns:a16="http://schemas.microsoft.com/office/drawing/2014/main" id="{1C6305AE-67DD-8115-D27F-29A7D3E861AF}"/>
              </a:ext>
            </a:extLst>
          </p:cNvPr>
          <p:cNvPicPr>
            <a:picLocks noChangeAspect="1"/>
          </p:cNvPicPr>
          <p:nvPr/>
        </p:nvPicPr>
        <p:blipFill rotWithShape="1">
          <a:blip r:embed="rId2"/>
          <a:srcRect l="28810" r="-1" b="-1"/>
          <a:stretch/>
        </p:blipFill>
        <p:spPr>
          <a:xfrm>
            <a:off x="6096000" y="1"/>
            <a:ext cx="6102825" cy="6858000"/>
          </a:xfrm>
          <a:prstGeom prst="rect">
            <a:avLst/>
          </a:prstGeom>
        </p:spPr>
      </p:pic>
      <p:graphicFrame>
        <p:nvGraphicFramePr>
          <p:cNvPr id="10" name="Content Placeholder 7">
            <a:extLst>
              <a:ext uri="{FF2B5EF4-FFF2-40B4-BE49-F238E27FC236}">
                <a16:creationId xmlns:a16="http://schemas.microsoft.com/office/drawing/2014/main" id="{BF4C78B7-1807-CA0A-ED79-9D16D6EB2C7E}"/>
              </a:ext>
            </a:extLst>
          </p:cNvPr>
          <p:cNvGraphicFramePr>
            <a:graphicFrameLocks noGrp="1"/>
          </p:cNvGraphicFramePr>
          <p:nvPr>
            <p:ph idx="1"/>
            <p:extLst>
              <p:ext uri="{D42A27DB-BD31-4B8C-83A1-F6EECF244321}">
                <p14:modId xmlns:p14="http://schemas.microsoft.com/office/powerpoint/2010/main" val="1129450783"/>
              </p:ext>
            </p:extLst>
          </p:nvPr>
        </p:nvGraphicFramePr>
        <p:xfrm>
          <a:off x="761802" y="2743200"/>
          <a:ext cx="4646905" cy="3613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461593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B761509-3B9A-49A6-A84B-C3D8681169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9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91DE43FD-EB47-414A-B0AB-169B0FFFA5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272922" cy="6858000"/>
          </a:xfrm>
          <a:custGeom>
            <a:avLst/>
            <a:gdLst>
              <a:gd name="connsiteX0" fmla="*/ 0 w 9272922"/>
              <a:gd name="connsiteY0" fmla="*/ 0 h 6858000"/>
              <a:gd name="connsiteX1" fmla="*/ 1733417 w 9272922"/>
              <a:gd name="connsiteY1" fmla="*/ 0 h 6858000"/>
              <a:gd name="connsiteX2" fmla="*/ 3307976 w 9272922"/>
              <a:gd name="connsiteY2" fmla="*/ 0 h 6858000"/>
              <a:gd name="connsiteX3" fmla="*/ 8126249 w 9272922"/>
              <a:gd name="connsiteY3" fmla="*/ 0 h 6858000"/>
              <a:gd name="connsiteX4" fmla="*/ 8138896 w 9272922"/>
              <a:gd name="connsiteY4" fmla="*/ 31774 h 6858000"/>
              <a:gd name="connsiteX5" fmla="*/ 9193904 w 9272922"/>
              <a:gd name="connsiteY5" fmla="*/ 2682457 h 6858000"/>
              <a:gd name="connsiteX6" fmla="*/ 9193904 w 9272922"/>
              <a:gd name="connsiteY6" fmla="*/ 3752208 h 6858000"/>
              <a:gd name="connsiteX7" fmla="*/ 8036400 w 9272922"/>
              <a:gd name="connsiteY7" fmla="*/ 6660411 h 6858000"/>
              <a:gd name="connsiteX8" fmla="*/ 7957938 w 9272922"/>
              <a:gd name="connsiteY8" fmla="*/ 6857542 h 6858000"/>
              <a:gd name="connsiteX9" fmla="*/ 3307976 w 9272922"/>
              <a:gd name="connsiteY9" fmla="*/ 6857542 h 6858000"/>
              <a:gd name="connsiteX10" fmla="*/ 3307976 w 9272922"/>
              <a:gd name="connsiteY10" fmla="*/ 6858000 h 6858000"/>
              <a:gd name="connsiteX11" fmla="*/ 0 w 9272922"/>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a:extLst>
              <a:ext uri="{FF2B5EF4-FFF2-40B4-BE49-F238E27FC236}">
                <a16:creationId xmlns:a16="http://schemas.microsoft.com/office/drawing/2014/main" id="{230E48EE-A1E2-75BE-EB96-FC271BAA2E17}"/>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94" r="-1" b="-1"/>
          <a:stretch/>
        </p:blipFill>
        <p:spPr>
          <a:xfrm>
            <a:off x="643467" y="699334"/>
            <a:ext cx="7047923" cy="5455097"/>
          </a:xfrm>
          <a:prstGeom prst="rect">
            <a:avLst/>
          </a:prstGeom>
        </p:spPr>
      </p:pic>
      <p:grpSp>
        <p:nvGrpSpPr>
          <p:cNvPr id="13" name="Group 12">
            <a:extLst>
              <a:ext uri="{FF2B5EF4-FFF2-40B4-BE49-F238E27FC236}">
                <a16:creationId xmlns:a16="http://schemas.microsoft.com/office/drawing/2014/main" id="{D3706AFB-4AF0-430C-8FBE-C38C0F83966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60561" y="1075188"/>
            <a:ext cx="1562267" cy="1172973"/>
            <a:chOff x="9160561" y="1000124"/>
            <a:chExt cx="1562267" cy="1172973"/>
          </a:xfrm>
        </p:grpSpPr>
        <p:sp>
          <p:nvSpPr>
            <p:cNvPr id="14" name="Freeform 5">
              <a:extLst>
                <a:ext uri="{FF2B5EF4-FFF2-40B4-BE49-F238E27FC236}">
                  <a16:creationId xmlns:a16="http://schemas.microsoft.com/office/drawing/2014/main" id="{8AC53B5C-1F4B-4D51-ADA0-F74EBA6A51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16056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5" name="Freeform 5">
              <a:extLst>
                <a:ext uri="{FF2B5EF4-FFF2-40B4-BE49-F238E27FC236}">
                  <a16:creationId xmlns:a16="http://schemas.microsoft.com/office/drawing/2014/main" id="{E3BBF50A-9667-4DFA-9066-13B535B573A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996066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58106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up of a cell phone&#10;&#10;Description automatically generated">
            <a:extLst>
              <a:ext uri="{FF2B5EF4-FFF2-40B4-BE49-F238E27FC236}">
                <a16:creationId xmlns:a16="http://schemas.microsoft.com/office/drawing/2014/main" id="{5022041F-91BA-CF5C-4824-639107891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3585" y="965199"/>
            <a:ext cx="2771775" cy="4927602"/>
          </a:xfrm>
          <a:prstGeom prst="rect">
            <a:avLst/>
          </a:prstGeom>
        </p:spPr>
      </p:pic>
      <p:sp>
        <p:nvSpPr>
          <p:cNvPr id="18" name="Freeform: Shape 17">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2" name="Title 1">
            <a:extLst>
              <a:ext uri="{FF2B5EF4-FFF2-40B4-BE49-F238E27FC236}">
                <a16:creationId xmlns:a16="http://schemas.microsoft.com/office/drawing/2014/main" id="{D6F1BA0F-992C-89BB-2BAB-A59FD94E7CA4}"/>
              </a:ext>
            </a:extLst>
          </p:cNvPr>
          <p:cNvSpPr>
            <a:spLocks noGrp="1"/>
          </p:cNvSpPr>
          <p:nvPr>
            <p:ph type="title"/>
          </p:nvPr>
        </p:nvSpPr>
        <p:spPr>
          <a:xfrm>
            <a:off x="5759354" y="457201"/>
            <a:ext cx="5337270" cy="1835911"/>
          </a:xfrm>
        </p:spPr>
        <p:txBody>
          <a:bodyPr anchor="b">
            <a:normAutofit/>
          </a:bodyPr>
          <a:lstStyle/>
          <a:p>
            <a:r>
              <a:rPr lang="en-US" sz="5400">
                <a:solidFill>
                  <a:srgbClr val="FFFFFF"/>
                </a:solidFill>
              </a:rPr>
              <a:t>CMB App</a:t>
            </a:r>
          </a:p>
        </p:txBody>
      </p:sp>
      <p:sp>
        <p:nvSpPr>
          <p:cNvPr id="16"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C3B2AD97-1DAB-A54C-304B-55FAF0609046}"/>
              </a:ext>
            </a:extLst>
          </p:cNvPr>
          <p:cNvSpPr>
            <a:spLocks noGrp="1"/>
          </p:cNvSpPr>
          <p:nvPr>
            <p:ph idx="1"/>
          </p:nvPr>
        </p:nvSpPr>
        <p:spPr>
          <a:xfrm>
            <a:off x="5759354" y="2798064"/>
            <a:ext cx="5461095" cy="3417611"/>
          </a:xfrm>
        </p:spPr>
        <p:txBody>
          <a:bodyPr anchor="t">
            <a:normAutofit/>
          </a:bodyPr>
          <a:lstStyle/>
          <a:p>
            <a:r>
              <a:rPr lang="en-US" sz="2200" dirty="0">
                <a:solidFill>
                  <a:srgbClr val="FFFFFF"/>
                </a:solidFill>
              </a:rPr>
              <a:t>Free</a:t>
            </a:r>
          </a:p>
          <a:p>
            <a:r>
              <a:rPr lang="en-US" sz="2200" dirty="0">
                <a:solidFill>
                  <a:srgbClr val="FFFFFF"/>
                </a:solidFill>
              </a:rPr>
              <a:t>What children are supposed to do and when.</a:t>
            </a:r>
          </a:p>
          <a:p>
            <a:r>
              <a:rPr lang="en-US" sz="2200" dirty="0">
                <a:solidFill>
                  <a:srgbClr val="FFFFFF"/>
                </a:solidFill>
              </a:rPr>
              <a:t>Videos</a:t>
            </a:r>
          </a:p>
          <a:p>
            <a:r>
              <a:rPr lang="en-US" sz="2200" dirty="0">
                <a:solidFill>
                  <a:srgbClr val="FFFFFF"/>
                </a:solidFill>
              </a:rPr>
              <a:t>Podcast links</a:t>
            </a:r>
          </a:p>
          <a:p>
            <a:r>
              <a:rPr lang="en-US" sz="2200" dirty="0">
                <a:solidFill>
                  <a:srgbClr val="FFFFFF"/>
                </a:solidFill>
              </a:rPr>
              <a:t>Support you parents and their children </a:t>
            </a:r>
          </a:p>
          <a:p>
            <a:endParaRPr lang="en-US" sz="2200" dirty="0">
              <a:solidFill>
                <a:srgbClr val="FFFFFF"/>
              </a:solidFill>
            </a:endParaRPr>
          </a:p>
        </p:txBody>
      </p:sp>
    </p:spTree>
    <p:extLst>
      <p:ext uri="{BB962C8B-B14F-4D97-AF65-F5344CB8AC3E}">
        <p14:creationId xmlns:p14="http://schemas.microsoft.com/office/powerpoint/2010/main" val="42778090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CCB7ACE-348E-C8C3-F908-0AF18C8CBAE3}"/>
              </a:ext>
            </a:extLst>
          </p:cNvPr>
          <p:cNvSpPr>
            <a:spLocks noGrp="1"/>
          </p:cNvSpPr>
          <p:nvPr>
            <p:ph type="title"/>
          </p:nvPr>
        </p:nvSpPr>
        <p:spPr/>
        <p:txBody>
          <a:bodyPr/>
          <a:lstStyle/>
          <a:p>
            <a:r>
              <a:rPr lang="en-US" dirty="0"/>
              <a:t>CDC changed developmental acquisition normalizing developmental delay</a:t>
            </a:r>
          </a:p>
        </p:txBody>
      </p:sp>
      <p:sp>
        <p:nvSpPr>
          <p:cNvPr id="5" name="Text Placeholder 4">
            <a:extLst>
              <a:ext uri="{FF2B5EF4-FFF2-40B4-BE49-F238E27FC236}">
                <a16:creationId xmlns:a16="http://schemas.microsoft.com/office/drawing/2014/main" id="{CAE80FB8-2874-F612-416B-0185FFC66B46}"/>
              </a:ext>
            </a:extLst>
          </p:cNvPr>
          <p:cNvSpPr>
            <a:spLocks noGrp="1"/>
          </p:cNvSpPr>
          <p:nvPr>
            <p:ph type="body" idx="1"/>
          </p:nvPr>
        </p:nvSpPr>
        <p:spPr/>
        <p:txBody>
          <a:bodyPr/>
          <a:lstStyle/>
          <a:p>
            <a:r>
              <a:rPr lang="en-US" dirty="0"/>
              <a:t>Expected Language</a:t>
            </a:r>
          </a:p>
        </p:txBody>
      </p:sp>
      <p:sp>
        <p:nvSpPr>
          <p:cNvPr id="6" name="Content Placeholder 5">
            <a:extLst>
              <a:ext uri="{FF2B5EF4-FFF2-40B4-BE49-F238E27FC236}">
                <a16:creationId xmlns:a16="http://schemas.microsoft.com/office/drawing/2014/main" id="{F30E8463-63FB-B3CA-F063-9DF070020FE1}"/>
              </a:ext>
            </a:extLst>
          </p:cNvPr>
          <p:cNvSpPr>
            <a:spLocks noGrp="1"/>
          </p:cNvSpPr>
          <p:nvPr>
            <p:ph sz="half" idx="2"/>
          </p:nvPr>
        </p:nvSpPr>
        <p:spPr/>
        <p:txBody>
          <a:bodyPr/>
          <a:lstStyle/>
          <a:p>
            <a:r>
              <a:rPr lang="en-US" dirty="0"/>
              <a:t>7 weeks cooing sounds – “vowels”</a:t>
            </a:r>
          </a:p>
          <a:p>
            <a:r>
              <a:rPr lang="en-US" dirty="0"/>
              <a:t>9 months expresses joy</a:t>
            </a:r>
          </a:p>
          <a:p>
            <a:r>
              <a:rPr lang="en-US" dirty="0"/>
              <a:t>5 months – one syllable – “da”</a:t>
            </a:r>
          </a:p>
          <a:p>
            <a:r>
              <a:rPr lang="en-US" dirty="0"/>
              <a:t>8 months – two syllable – “da </a:t>
            </a:r>
            <a:r>
              <a:rPr lang="en-US" dirty="0" err="1"/>
              <a:t>da</a:t>
            </a:r>
            <a:r>
              <a:rPr lang="en-US" dirty="0"/>
              <a:t>”</a:t>
            </a:r>
          </a:p>
          <a:p>
            <a:r>
              <a:rPr lang="en-US" dirty="0"/>
              <a:t>12 months 2 to 3 words</a:t>
            </a:r>
          </a:p>
        </p:txBody>
      </p:sp>
      <p:sp>
        <p:nvSpPr>
          <p:cNvPr id="7" name="Text Placeholder 6">
            <a:extLst>
              <a:ext uri="{FF2B5EF4-FFF2-40B4-BE49-F238E27FC236}">
                <a16:creationId xmlns:a16="http://schemas.microsoft.com/office/drawing/2014/main" id="{A8AB9490-FA74-93A5-7D6E-D0F2018F3D39}"/>
              </a:ext>
            </a:extLst>
          </p:cNvPr>
          <p:cNvSpPr>
            <a:spLocks noGrp="1"/>
          </p:cNvSpPr>
          <p:nvPr>
            <p:ph type="body" sz="quarter" idx="3"/>
          </p:nvPr>
        </p:nvSpPr>
        <p:spPr/>
        <p:txBody>
          <a:bodyPr/>
          <a:lstStyle/>
          <a:p>
            <a:r>
              <a:rPr lang="en-US" dirty="0"/>
              <a:t>CDC</a:t>
            </a:r>
          </a:p>
        </p:txBody>
      </p:sp>
      <p:sp>
        <p:nvSpPr>
          <p:cNvPr id="8" name="Content Placeholder 7">
            <a:extLst>
              <a:ext uri="{FF2B5EF4-FFF2-40B4-BE49-F238E27FC236}">
                <a16:creationId xmlns:a16="http://schemas.microsoft.com/office/drawing/2014/main" id="{BCD3A28F-BB9F-5D08-614A-3F562F374694}"/>
              </a:ext>
            </a:extLst>
          </p:cNvPr>
          <p:cNvSpPr>
            <a:spLocks noGrp="1"/>
          </p:cNvSpPr>
          <p:nvPr>
            <p:ph sz="quarter" idx="4"/>
          </p:nvPr>
        </p:nvSpPr>
        <p:spPr/>
        <p:txBody>
          <a:bodyPr/>
          <a:lstStyle/>
          <a:p>
            <a:r>
              <a:rPr lang="en-US" dirty="0"/>
              <a:t>2 months - Makes sounds other than crying</a:t>
            </a:r>
          </a:p>
          <a:p>
            <a:r>
              <a:rPr lang="en-US" dirty="0"/>
              <a:t>Reacts to loud sounds</a:t>
            </a:r>
          </a:p>
          <a:p>
            <a:r>
              <a:rPr lang="en-US" dirty="0"/>
              <a:t>4 months – sounds like “</a:t>
            </a:r>
            <a:r>
              <a:rPr lang="en-US" dirty="0" err="1"/>
              <a:t>oooo</a:t>
            </a:r>
            <a:r>
              <a:rPr lang="en-US" dirty="0"/>
              <a:t>” “</a:t>
            </a:r>
            <a:r>
              <a:rPr lang="en-US" dirty="0" err="1"/>
              <a:t>aahh</a:t>
            </a:r>
            <a:r>
              <a:rPr lang="en-US" dirty="0"/>
              <a:t>”</a:t>
            </a:r>
          </a:p>
          <a:p>
            <a:r>
              <a:rPr lang="en-US" dirty="0"/>
              <a:t>Turns head towards sound</a:t>
            </a:r>
          </a:p>
        </p:txBody>
      </p:sp>
    </p:spTree>
    <p:extLst>
      <p:ext uri="{BB962C8B-B14F-4D97-AF65-F5344CB8AC3E}">
        <p14:creationId xmlns:p14="http://schemas.microsoft.com/office/powerpoint/2010/main" val="18464575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59E2B-92FE-A8D0-0EA3-F8D507ED0F46}"/>
              </a:ext>
            </a:extLst>
          </p:cNvPr>
          <p:cNvSpPr>
            <a:spLocks noGrp="1"/>
          </p:cNvSpPr>
          <p:nvPr>
            <p:ph type="title"/>
          </p:nvPr>
        </p:nvSpPr>
        <p:spPr/>
        <p:txBody>
          <a:bodyPr/>
          <a:lstStyle/>
          <a:p>
            <a:r>
              <a:rPr lang="en-US" dirty="0"/>
              <a:t>Gross Motor</a:t>
            </a:r>
          </a:p>
        </p:txBody>
      </p:sp>
      <p:sp>
        <p:nvSpPr>
          <p:cNvPr id="3" name="Text Placeholder 2">
            <a:extLst>
              <a:ext uri="{FF2B5EF4-FFF2-40B4-BE49-F238E27FC236}">
                <a16:creationId xmlns:a16="http://schemas.microsoft.com/office/drawing/2014/main" id="{574F00A5-9976-F87E-7850-DE288B97EC9E}"/>
              </a:ext>
            </a:extLst>
          </p:cNvPr>
          <p:cNvSpPr>
            <a:spLocks noGrp="1"/>
          </p:cNvSpPr>
          <p:nvPr>
            <p:ph type="body" idx="1"/>
          </p:nvPr>
        </p:nvSpPr>
        <p:spPr/>
        <p:txBody>
          <a:bodyPr/>
          <a:lstStyle/>
          <a:p>
            <a:r>
              <a:rPr lang="en-US" dirty="0"/>
              <a:t>Expected movement</a:t>
            </a:r>
          </a:p>
        </p:txBody>
      </p:sp>
      <p:sp>
        <p:nvSpPr>
          <p:cNvPr id="4" name="Content Placeholder 3">
            <a:extLst>
              <a:ext uri="{FF2B5EF4-FFF2-40B4-BE49-F238E27FC236}">
                <a16:creationId xmlns:a16="http://schemas.microsoft.com/office/drawing/2014/main" id="{4B03DBFD-7667-633D-DB20-7B56611ED268}"/>
              </a:ext>
            </a:extLst>
          </p:cNvPr>
          <p:cNvSpPr>
            <a:spLocks noGrp="1"/>
          </p:cNvSpPr>
          <p:nvPr>
            <p:ph sz="half" idx="2"/>
          </p:nvPr>
        </p:nvSpPr>
        <p:spPr/>
        <p:txBody>
          <a:bodyPr>
            <a:normAutofit fontScale="92500"/>
          </a:bodyPr>
          <a:lstStyle/>
          <a:p>
            <a:r>
              <a:rPr lang="en-US" dirty="0"/>
              <a:t>4 weeks holds head momentarily</a:t>
            </a:r>
          </a:p>
          <a:p>
            <a:r>
              <a:rPr lang="en-US" dirty="0"/>
              <a:t>3 months supports head and shoulders supported by forearms</a:t>
            </a:r>
          </a:p>
          <a:p>
            <a:r>
              <a:rPr lang="en-US" dirty="0"/>
              <a:t>6 months sits unsupported in the upright position</a:t>
            </a:r>
          </a:p>
          <a:p>
            <a:r>
              <a:rPr lang="en-US" dirty="0"/>
              <a:t>9 months crawls</a:t>
            </a:r>
          </a:p>
          <a:p>
            <a:r>
              <a:rPr lang="en-US" dirty="0"/>
              <a:t>10 months cruises</a:t>
            </a:r>
          </a:p>
          <a:p>
            <a:r>
              <a:rPr lang="en-US" dirty="0"/>
              <a:t>12 months walks</a:t>
            </a:r>
          </a:p>
        </p:txBody>
      </p:sp>
      <p:sp>
        <p:nvSpPr>
          <p:cNvPr id="5" name="Text Placeholder 4">
            <a:extLst>
              <a:ext uri="{FF2B5EF4-FFF2-40B4-BE49-F238E27FC236}">
                <a16:creationId xmlns:a16="http://schemas.microsoft.com/office/drawing/2014/main" id="{674D6AA3-9E71-68BD-1BBD-EDC4F725FAA7}"/>
              </a:ext>
            </a:extLst>
          </p:cNvPr>
          <p:cNvSpPr>
            <a:spLocks noGrp="1"/>
          </p:cNvSpPr>
          <p:nvPr>
            <p:ph type="body" sz="quarter" idx="3"/>
          </p:nvPr>
        </p:nvSpPr>
        <p:spPr/>
        <p:txBody>
          <a:bodyPr/>
          <a:lstStyle/>
          <a:p>
            <a:r>
              <a:rPr lang="en-US" dirty="0"/>
              <a:t>CDC – Crawling is not listed</a:t>
            </a:r>
          </a:p>
        </p:txBody>
      </p:sp>
      <p:sp>
        <p:nvSpPr>
          <p:cNvPr id="6" name="Content Placeholder 5">
            <a:extLst>
              <a:ext uri="{FF2B5EF4-FFF2-40B4-BE49-F238E27FC236}">
                <a16:creationId xmlns:a16="http://schemas.microsoft.com/office/drawing/2014/main" id="{E7428476-C17C-5C31-DB01-283A6B4AEB5F}"/>
              </a:ext>
            </a:extLst>
          </p:cNvPr>
          <p:cNvSpPr>
            <a:spLocks noGrp="1"/>
          </p:cNvSpPr>
          <p:nvPr>
            <p:ph sz="quarter" idx="4"/>
          </p:nvPr>
        </p:nvSpPr>
        <p:spPr/>
        <p:txBody>
          <a:bodyPr>
            <a:normAutofit fontScale="92500"/>
          </a:bodyPr>
          <a:lstStyle/>
          <a:p>
            <a:r>
              <a:rPr lang="en-US" dirty="0"/>
              <a:t>2 months (8 weeks) – holds head up</a:t>
            </a:r>
          </a:p>
          <a:p>
            <a:r>
              <a:rPr lang="en-US" dirty="0"/>
              <a:t>4 months – pushes up on elbows</a:t>
            </a:r>
          </a:p>
          <a:p>
            <a:r>
              <a:rPr lang="en-US" dirty="0"/>
              <a:t>6 months – leans on hands to support themselves when sitting</a:t>
            </a:r>
          </a:p>
          <a:p>
            <a:r>
              <a:rPr lang="en-US" dirty="0"/>
              <a:t>9 sits unsupported</a:t>
            </a:r>
          </a:p>
          <a:p>
            <a:r>
              <a:rPr lang="en-US" dirty="0"/>
              <a:t>12 months pulls to stand </a:t>
            </a:r>
          </a:p>
          <a:p>
            <a:r>
              <a:rPr lang="en-US" dirty="0"/>
              <a:t>15 months – takes a few steps</a:t>
            </a:r>
          </a:p>
        </p:txBody>
      </p:sp>
    </p:spTree>
    <p:extLst>
      <p:ext uri="{BB962C8B-B14F-4D97-AF65-F5344CB8AC3E}">
        <p14:creationId xmlns:p14="http://schemas.microsoft.com/office/powerpoint/2010/main" val="10641817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C1BFFF51-B56E-DA23-EBCC-80201331EE63}"/>
              </a:ext>
            </a:extLst>
          </p:cNvPr>
          <p:cNvSpPr>
            <a:spLocks noGrp="1"/>
          </p:cNvSpPr>
          <p:nvPr>
            <p:ph type="title"/>
          </p:nvPr>
        </p:nvSpPr>
        <p:spPr>
          <a:xfrm>
            <a:off x="838200" y="448721"/>
            <a:ext cx="4707671" cy="1225650"/>
          </a:xfrm>
        </p:spPr>
        <p:txBody>
          <a:bodyPr anchor="b">
            <a:normAutofit/>
          </a:bodyPr>
          <a:lstStyle/>
          <a:p>
            <a:r>
              <a:rPr lang="en-US" sz="2900">
                <a:solidFill>
                  <a:schemeClr val="bg1"/>
                </a:solidFill>
              </a:rPr>
              <a:t>Emotional clearing resulting after the pandemic</a:t>
            </a: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C1086DA-3E2B-C73D-BF7F-A64726ABA511}"/>
              </a:ext>
            </a:extLst>
          </p:cNvPr>
          <p:cNvSpPr>
            <a:spLocks noGrp="1"/>
          </p:cNvSpPr>
          <p:nvPr>
            <p:ph idx="1"/>
          </p:nvPr>
        </p:nvSpPr>
        <p:spPr>
          <a:xfrm>
            <a:off x="897769" y="1909192"/>
            <a:ext cx="4586513" cy="3647710"/>
          </a:xfrm>
        </p:spPr>
        <p:txBody>
          <a:bodyPr>
            <a:normAutofit/>
          </a:bodyPr>
          <a:lstStyle/>
          <a:p>
            <a:r>
              <a:rPr lang="en-US" sz="2000" dirty="0">
                <a:solidFill>
                  <a:schemeClr val="bg1"/>
                </a:solidFill>
              </a:rPr>
              <a:t>Aware</a:t>
            </a:r>
          </a:p>
          <a:p>
            <a:r>
              <a:rPr lang="en-US" sz="2000" dirty="0">
                <a:solidFill>
                  <a:schemeClr val="bg1"/>
                </a:solidFill>
              </a:rPr>
              <a:t>You have  a technique now to help your patients with the emotional component</a:t>
            </a:r>
          </a:p>
          <a:p>
            <a:r>
              <a:rPr lang="en-US" sz="2000" dirty="0">
                <a:solidFill>
                  <a:schemeClr val="bg1"/>
                </a:solidFill>
              </a:rPr>
              <a:t>Chemical – shot or </a:t>
            </a:r>
            <a:r>
              <a:rPr lang="en-US" sz="2000" dirty="0" err="1">
                <a:solidFill>
                  <a:schemeClr val="bg1"/>
                </a:solidFill>
              </a:rPr>
              <a:t>shedded</a:t>
            </a:r>
            <a:r>
              <a:rPr lang="en-US" sz="2000" dirty="0">
                <a:solidFill>
                  <a:schemeClr val="bg1"/>
                </a:solidFill>
              </a:rPr>
              <a:t> upon  (</a:t>
            </a:r>
            <a:r>
              <a:rPr lang="en-US" sz="2000">
                <a:solidFill>
                  <a:schemeClr val="bg1"/>
                </a:solidFill>
              </a:rPr>
              <a:t>podcast Episode 121)</a:t>
            </a: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A screenshot of a phone&#10;&#10;Description automatically generated">
            <a:extLst>
              <a:ext uri="{FF2B5EF4-FFF2-40B4-BE49-F238E27FC236}">
                <a16:creationId xmlns:a16="http://schemas.microsoft.com/office/drawing/2014/main" id="{4291275A-81EF-E601-0A8A-701C306F80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5453" y="0"/>
            <a:ext cx="3857624" cy="6858000"/>
          </a:xfrm>
          <a:prstGeom prst="rect">
            <a:avLst/>
          </a:prstGeom>
        </p:spPr>
      </p:pic>
    </p:spTree>
    <p:extLst>
      <p:ext uri="{BB962C8B-B14F-4D97-AF65-F5344CB8AC3E}">
        <p14:creationId xmlns:p14="http://schemas.microsoft.com/office/powerpoint/2010/main" val="19387172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Video 6" descr="Different Hand Drawn Graphs">
            <a:extLst>
              <a:ext uri="{FF2B5EF4-FFF2-40B4-BE49-F238E27FC236}">
                <a16:creationId xmlns:a16="http://schemas.microsoft.com/office/drawing/2014/main" id="{E2235B93-3769-0267-A76C-32EA58651684}"/>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t="284" r="1" b="1"/>
          <a:stretch/>
        </p:blipFill>
        <p:spPr>
          <a:xfrm>
            <a:off x="-3047" y="10"/>
            <a:ext cx="12191999" cy="6857990"/>
          </a:xfrm>
          <a:prstGeom prst="rect">
            <a:avLst/>
          </a:prstGeom>
        </p:spPr>
      </p:pic>
      <p:sp>
        <p:nvSpPr>
          <p:cNvPr id="13" name="Rectangle 1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B921E78-71C8-5298-ADB4-EC3810002CB8}"/>
              </a:ext>
            </a:extLst>
          </p:cNvPr>
          <p:cNvSpPr>
            <a:spLocks noGrp="1"/>
          </p:cNvSpPr>
          <p:nvPr>
            <p:ph type="ctrTitle"/>
          </p:nvPr>
        </p:nvSpPr>
        <p:spPr>
          <a:xfrm>
            <a:off x="1097280" y="325550"/>
            <a:ext cx="10058400" cy="3574778"/>
          </a:xfrm>
          <a:effectLst>
            <a:outerShdw blurRad="50800" dist="38100" dir="2700000" algn="tl" rotWithShape="0">
              <a:prstClr val="black">
                <a:alpha val="40000"/>
              </a:prstClr>
            </a:outerShdw>
          </a:effectLst>
        </p:spPr>
        <p:txBody>
          <a:bodyPr>
            <a:normAutofit/>
          </a:bodyPr>
          <a:lstStyle/>
          <a:p>
            <a:r>
              <a:rPr lang="en-US" sz="5200" dirty="0">
                <a:solidFill>
                  <a:srgbClr val="FFFFFF"/>
                </a:solidFill>
              </a:rPr>
              <a:t>Management Plan</a:t>
            </a:r>
          </a:p>
        </p:txBody>
      </p:sp>
      <p:sp>
        <p:nvSpPr>
          <p:cNvPr id="5" name="Subtitle 4">
            <a:extLst>
              <a:ext uri="{FF2B5EF4-FFF2-40B4-BE49-F238E27FC236}">
                <a16:creationId xmlns:a16="http://schemas.microsoft.com/office/drawing/2014/main" id="{1ABE1D04-484B-FB95-8EB1-C3227885932B}"/>
              </a:ext>
            </a:extLst>
          </p:cNvPr>
          <p:cNvSpPr>
            <a:spLocks noGrp="1"/>
          </p:cNvSpPr>
          <p:nvPr>
            <p:ph type="subTitle" idx="1"/>
          </p:nvPr>
        </p:nvSpPr>
        <p:spPr>
          <a:xfrm>
            <a:off x="1100051" y="4072043"/>
            <a:ext cx="10058400" cy="1282707"/>
          </a:xfrm>
          <a:effectLst>
            <a:outerShdw blurRad="50800" dist="38100" dir="2700000" algn="tl" rotWithShape="0">
              <a:prstClr val="black">
                <a:alpha val="40000"/>
              </a:prstClr>
            </a:outerShdw>
          </a:effectLst>
        </p:spPr>
        <p:txBody>
          <a:bodyPr>
            <a:normAutofit/>
          </a:bodyPr>
          <a:lstStyle/>
          <a:p>
            <a:r>
              <a:rPr lang="en-US">
                <a:solidFill>
                  <a:srgbClr val="FFFFFF"/>
                </a:solidFill>
              </a:rPr>
              <a:t>Physiological Restoration</a:t>
            </a:r>
          </a:p>
        </p:txBody>
      </p:sp>
    </p:spTree>
    <p:extLst>
      <p:ext uri="{BB962C8B-B14F-4D97-AF65-F5344CB8AC3E}">
        <p14:creationId xmlns:p14="http://schemas.microsoft.com/office/powerpoint/2010/main" val="255670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7"/>
                                        </p:tgtEl>
                                      </p:cBhvr>
                                    </p:cmd>
                                  </p:childTnLst>
                                </p:cTn>
                              </p:par>
                            </p:childTnLst>
                          </p:cTn>
                        </p:par>
                      </p:childTnLst>
                    </p:cTn>
                  </p:par>
                </p:childTnLst>
              </p:cTn>
              <p:nextCondLst>
                <p:cond evt="onClick" delay="0">
                  <p:tgtEl>
                    <p:spTgt spid="7"/>
                  </p:tgtEl>
                </p:cond>
              </p:nextCondLst>
            </p:seq>
            <p:video>
              <p:cMediaNode mute="1">
                <p:cTn id="12" repeatCount="indefinite" fill="hold" display="0">
                  <p:stCondLst>
                    <p:cond delay="indefinite"/>
                  </p:stCondLst>
                </p:cTn>
                <p:tgtEl>
                  <p:spTgt spid="7"/>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 name="Rectangle 61">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DB2CAAE-B15A-D440-8D4E-095EFE71D11E}"/>
              </a:ext>
            </a:extLst>
          </p:cNvPr>
          <p:cNvSpPr>
            <a:spLocks noGrp="1"/>
          </p:cNvSpPr>
          <p:nvPr>
            <p:ph type="title"/>
          </p:nvPr>
        </p:nvSpPr>
        <p:spPr>
          <a:xfrm>
            <a:off x="1188069" y="381935"/>
            <a:ext cx="4008583" cy="5974414"/>
          </a:xfrm>
        </p:spPr>
        <p:txBody>
          <a:bodyPr anchor="ctr">
            <a:normAutofit/>
          </a:bodyPr>
          <a:lstStyle/>
          <a:p>
            <a:r>
              <a:rPr lang="en-US" sz="5000" b="1">
                <a:solidFill>
                  <a:srgbClr val="FFFFFF"/>
                </a:solidFill>
              </a:rPr>
              <a:t>Chiro-Doula Management Plan</a:t>
            </a:r>
          </a:p>
        </p:txBody>
      </p:sp>
      <p:grpSp>
        <p:nvGrpSpPr>
          <p:cNvPr id="66" name="Group 65">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67"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68"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69"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6E2532F8-DE6F-9EFD-F1C0-BC329049388F}"/>
              </a:ext>
            </a:extLst>
          </p:cNvPr>
          <p:cNvSpPr>
            <a:spLocks noGrp="1"/>
          </p:cNvSpPr>
          <p:nvPr>
            <p:ph idx="1"/>
          </p:nvPr>
        </p:nvSpPr>
        <p:spPr>
          <a:xfrm>
            <a:off x="6297233" y="518400"/>
            <a:ext cx="4771607" cy="5837949"/>
          </a:xfrm>
        </p:spPr>
        <p:txBody>
          <a:bodyPr anchor="ctr">
            <a:normAutofit/>
          </a:bodyPr>
          <a:lstStyle/>
          <a:p>
            <a:r>
              <a:rPr lang="en-US" sz="2000" b="1">
                <a:solidFill>
                  <a:schemeClr val="tx1">
                    <a:alpha val="80000"/>
                  </a:schemeClr>
                </a:solidFill>
              </a:rPr>
              <a:t>Collaborate on &amp; Discuss Birth Plan</a:t>
            </a:r>
          </a:p>
          <a:p>
            <a:r>
              <a:rPr lang="en-US" sz="2000" b="1">
                <a:solidFill>
                  <a:schemeClr val="tx1">
                    <a:alpha val="80000"/>
                  </a:schemeClr>
                </a:solidFill>
              </a:rPr>
              <a:t>Schedule out Remaining Adjustments for Pregnancy and Early Postpartum</a:t>
            </a:r>
          </a:p>
          <a:p>
            <a:r>
              <a:rPr lang="en-US" sz="2000" b="1">
                <a:solidFill>
                  <a:schemeClr val="tx1">
                    <a:alpha val="80000"/>
                  </a:schemeClr>
                </a:solidFill>
              </a:rPr>
              <a:t>Make Referrals to Necessary Professionals - - - i.e. Lactation support, Pelvic Floor PT, NET</a:t>
            </a:r>
          </a:p>
          <a:p>
            <a:r>
              <a:rPr lang="en-US" sz="2000" b="1">
                <a:solidFill>
                  <a:schemeClr val="tx1">
                    <a:alpha val="80000"/>
                  </a:schemeClr>
                </a:solidFill>
              </a:rPr>
              <a:t>Schedule Frequency for NET sessions</a:t>
            </a:r>
          </a:p>
          <a:p>
            <a:r>
              <a:rPr lang="en-US" sz="2000" b="1">
                <a:solidFill>
                  <a:schemeClr val="tx1">
                    <a:alpha val="80000"/>
                  </a:schemeClr>
                </a:solidFill>
              </a:rPr>
              <a:t>Schedule Periodic Reassessments (Chiropractically &amp; WellnessNET)</a:t>
            </a:r>
          </a:p>
          <a:p>
            <a:r>
              <a:rPr lang="en-US" sz="2000" b="1">
                <a:solidFill>
                  <a:schemeClr val="tx1">
                    <a:alpha val="80000"/>
                  </a:schemeClr>
                </a:solidFill>
              </a:rPr>
              <a:t>Identify &amp; Strategize on how to Remove or Manage additional Stressors that are not Structural or Emotional</a:t>
            </a:r>
          </a:p>
        </p:txBody>
      </p:sp>
      <p:cxnSp>
        <p:nvCxnSpPr>
          <p:cNvPr id="71" name="Straight Connector 70">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6250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A92DD5-077E-5581-614A-D2A920BDBBF0}"/>
              </a:ext>
            </a:extLst>
          </p:cNvPr>
          <p:cNvSpPr>
            <a:spLocks noGrp="1"/>
          </p:cNvSpPr>
          <p:nvPr>
            <p:ph type="title"/>
          </p:nvPr>
        </p:nvSpPr>
        <p:spPr>
          <a:xfrm>
            <a:off x="125804" y="-282219"/>
            <a:ext cx="10515600" cy="1325563"/>
          </a:xfrm>
        </p:spPr>
        <p:txBody>
          <a:bodyPr/>
          <a:lstStyle/>
          <a:p>
            <a:r>
              <a:rPr lang="en-US" dirty="0"/>
              <a:t>Prenatal Workup</a:t>
            </a:r>
          </a:p>
        </p:txBody>
      </p:sp>
      <p:graphicFrame>
        <p:nvGraphicFramePr>
          <p:cNvPr id="2" name="Content Placeholder 1">
            <a:extLst>
              <a:ext uri="{FF2B5EF4-FFF2-40B4-BE49-F238E27FC236}">
                <a16:creationId xmlns:a16="http://schemas.microsoft.com/office/drawing/2014/main" id="{E7EAFE68-5E90-8D05-AA06-B9A5739AA222}"/>
              </a:ext>
            </a:extLst>
          </p:cNvPr>
          <p:cNvGraphicFramePr>
            <a:graphicFrameLocks noGrp="1"/>
          </p:cNvGraphicFramePr>
          <p:nvPr>
            <p:ph sz="quarter" idx="4"/>
            <p:extLst>
              <p:ext uri="{D42A27DB-BD31-4B8C-83A1-F6EECF244321}">
                <p14:modId xmlns:p14="http://schemas.microsoft.com/office/powerpoint/2010/main" val="2117378396"/>
              </p:ext>
            </p:extLst>
          </p:nvPr>
        </p:nvGraphicFramePr>
        <p:xfrm>
          <a:off x="288099" y="901874"/>
          <a:ext cx="11536471" cy="55755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C3F15CF3-DDD1-67E7-ADC6-3960C9A77F7C}"/>
              </a:ext>
            </a:extLst>
          </p:cNvPr>
          <p:cNvSpPr txBox="1"/>
          <p:nvPr/>
        </p:nvSpPr>
        <p:spPr>
          <a:xfrm>
            <a:off x="7277621" y="1315233"/>
            <a:ext cx="2229633" cy="369332"/>
          </a:xfrm>
          <a:prstGeom prst="rect">
            <a:avLst/>
          </a:prstGeom>
          <a:noFill/>
        </p:spPr>
        <p:txBody>
          <a:bodyPr wrap="square" rtlCol="0">
            <a:spAutoFit/>
          </a:bodyPr>
          <a:lstStyle/>
          <a:p>
            <a:r>
              <a:rPr lang="en-US" dirty="0"/>
              <a:t>Birth Preferences</a:t>
            </a:r>
          </a:p>
        </p:txBody>
      </p:sp>
      <p:sp>
        <p:nvSpPr>
          <p:cNvPr id="9" name="TextBox 8">
            <a:extLst>
              <a:ext uri="{FF2B5EF4-FFF2-40B4-BE49-F238E27FC236}">
                <a16:creationId xmlns:a16="http://schemas.microsoft.com/office/drawing/2014/main" id="{10A8C938-489D-7111-B451-DEA7173ADAA9}"/>
              </a:ext>
            </a:extLst>
          </p:cNvPr>
          <p:cNvSpPr txBox="1"/>
          <p:nvPr/>
        </p:nvSpPr>
        <p:spPr>
          <a:xfrm>
            <a:off x="6576163" y="2266525"/>
            <a:ext cx="2931091" cy="369332"/>
          </a:xfrm>
          <a:prstGeom prst="rect">
            <a:avLst/>
          </a:prstGeom>
          <a:noFill/>
        </p:spPr>
        <p:txBody>
          <a:bodyPr wrap="square" rtlCol="0">
            <a:spAutoFit/>
          </a:bodyPr>
          <a:lstStyle/>
          <a:p>
            <a:r>
              <a:rPr lang="en-US" dirty="0"/>
              <a:t>Previous Birth Experiences</a:t>
            </a:r>
          </a:p>
        </p:txBody>
      </p:sp>
      <p:sp>
        <p:nvSpPr>
          <p:cNvPr id="10" name="TextBox 9">
            <a:extLst>
              <a:ext uri="{FF2B5EF4-FFF2-40B4-BE49-F238E27FC236}">
                <a16:creationId xmlns:a16="http://schemas.microsoft.com/office/drawing/2014/main" id="{AC62C28F-5D9A-2ADC-56E2-6B5FA0C072AB}"/>
              </a:ext>
            </a:extLst>
          </p:cNvPr>
          <p:cNvSpPr txBox="1"/>
          <p:nvPr/>
        </p:nvSpPr>
        <p:spPr>
          <a:xfrm>
            <a:off x="7052153" y="4108537"/>
            <a:ext cx="2931091" cy="369332"/>
          </a:xfrm>
          <a:prstGeom prst="rect">
            <a:avLst/>
          </a:prstGeom>
          <a:noFill/>
        </p:spPr>
        <p:txBody>
          <a:bodyPr wrap="square" rtlCol="0">
            <a:spAutoFit/>
          </a:bodyPr>
          <a:lstStyle/>
          <a:p>
            <a:r>
              <a:rPr lang="en-US" dirty="0"/>
              <a:t>Support System</a:t>
            </a:r>
          </a:p>
        </p:txBody>
      </p:sp>
      <p:sp>
        <p:nvSpPr>
          <p:cNvPr id="11" name="TextBox 10">
            <a:extLst>
              <a:ext uri="{FF2B5EF4-FFF2-40B4-BE49-F238E27FC236}">
                <a16:creationId xmlns:a16="http://schemas.microsoft.com/office/drawing/2014/main" id="{74182841-60F7-8D4B-091C-920ECB4F51E4}"/>
              </a:ext>
            </a:extLst>
          </p:cNvPr>
          <p:cNvSpPr txBox="1"/>
          <p:nvPr/>
        </p:nvSpPr>
        <p:spPr>
          <a:xfrm>
            <a:off x="6820422" y="4585114"/>
            <a:ext cx="2755726" cy="369332"/>
          </a:xfrm>
          <a:prstGeom prst="rect">
            <a:avLst/>
          </a:prstGeom>
          <a:noFill/>
        </p:spPr>
        <p:txBody>
          <a:bodyPr wrap="square" rtlCol="0">
            <a:spAutoFit/>
          </a:bodyPr>
          <a:lstStyle/>
          <a:p>
            <a:r>
              <a:rPr lang="en-US" dirty="0"/>
              <a:t>Expectations of the Doula</a:t>
            </a:r>
          </a:p>
        </p:txBody>
      </p:sp>
      <p:sp>
        <p:nvSpPr>
          <p:cNvPr id="12" name="TextBox 11">
            <a:extLst>
              <a:ext uri="{FF2B5EF4-FFF2-40B4-BE49-F238E27FC236}">
                <a16:creationId xmlns:a16="http://schemas.microsoft.com/office/drawing/2014/main" id="{5690AC6C-4436-5CC9-B500-E669BC571294}"/>
              </a:ext>
            </a:extLst>
          </p:cNvPr>
          <p:cNvSpPr txBox="1"/>
          <p:nvPr/>
        </p:nvSpPr>
        <p:spPr>
          <a:xfrm>
            <a:off x="8617907" y="2968668"/>
            <a:ext cx="2023497" cy="369332"/>
          </a:xfrm>
          <a:prstGeom prst="rect">
            <a:avLst/>
          </a:prstGeom>
          <a:noFill/>
        </p:spPr>
        <p:txBody>
          <a:bodyPr wrap="square" rtlCol="0">
            <a:spAutoFit/>
          </a:bodyPr>
          <a:lstStyle/>
          <a:p>
            <a:r>
              <a:rPr lang="en-US" dirty="0"/>
              <a:t>Birth Environment</a:t>
            </a:r>
          </a:p>
        </p:txBody>
      </p:sp>
      <p:sp>
        <p:nvSpPr>
          <p:cNvPr id="13" name="TextBox 12">
            <a:extLst>
              <a:ext uri="{FF2B5EF4-FFF2-40B4-BE49-F238E27FC236}">
                <a16:creationId xmlns:a16="http://schemas.microsoft.com/office/drawing/2014/main" id="{A043FD81-4029-0F70-4910-C401DA609D54}"/>
              </a:ext>
            </a:extLst>
          </p:cNvPr>
          <p:cNvSpPr txBox="1"/>
          <p:nvPr/>
        </p:nvSpPr>
        <p:spPr>
          <a:xfrm>
            <a:off x="7262236" y="5135438"/>
            <a:ext cx="2755726" cy="369332"/>
          </a:xfrm>
          <a:prstGeom prst="rect">
            <a:avLst/>
          </a:prstGeom>
          <a:noFill/>
        </p:spPr>
        <p:txBody>
          <a:bodyPr wrap="square" rtlCol="0">
            <a:spAutoFit/>
          </a:bodyPr>
          <a:lstStyle/>
          <a:p>
            <a:r>
              <a:rPr lang="en-US" dirty="0"/>
              <a:t>Education and Resources</a:t>
            </a:r>
          </a:p>
        </p:txBody>
      </p:sp>
      <p:sp>
        <p:nvSpPr>
          <p:cNvPr id="14" name="TextBox 13">
            <a:extLst>
              <a:ext uri="{FF2B5EF4-FFF2-40B4-BE49-F238E27FC236}">
                <a16:creationId xmlns:a16="http://schemas.microsoft.com/office/drawing/2014/main" id="{C377F73C-E1C2-37C0-D0DD-635E639AF318}"/>
              </a:ext>
            </a:extLst>
          </p:cNvPr>
          <p:cNvSpPr txBox="1"/>
          <p:nvPr/>
        </p:nvSpPr>
        <p:spPr>
          <a:xfrm>
            <a:off x="7609561" y="1841326"/>
            <a:ext cx="2705622" cy="369332"/>
          </a:xfrm>
          <a:prstGeom prst="rect">
            <a:avLst/>
          </a:prstGeom>
          <a:noFill/>
        </p:spPr>
        <p:txBody>
          <a:bodyPr wrap="square" rtlCol="0">
            <a:spAutoFit/>
          </a:bodyPr>
          <a:lstStyle/>
          <a:p>
            <a:r>
              <a:rPr lang="en-US" dirty="0"/>
              <a:t>Postpartum Support</a:t>
            </a:r>
          </a:p>
        </p:txBody>
      </p:sp>
      <p:sp>
        <p:nvSpPr>
          <p:cNvPr id="15" name="TextBox 14">
            <a:extLst>
              <a:ext uri="{FF2B5EF4-FFF2-40B4-BE49-F238E27FC236}">
                <a16:creationId xmlns:a16="http://schemas.microsoft.com/office/drawing/2014/main" id="{E55EDE25-A712-2355-FD22-8178CB7BE32F}"/>
              </a:ext>
            </a:extLst>
          </p:cNvPr>
          <p:cNvSpPr txBox="1"/>
          <p:nvPr/>
        </p:nvSpPr>
        <p:spPr>
          <a:xfrm>
            <a:off x="9394521" y="4020855"/>
            <a:ext cx="1246883" cy="923330"/>
          </a:xfrm>
          <a:prstGeom prst="rect">
            <a:avLst/>
          </a:prstGeom>
          <a:noFill/>
        </p:spPr>
        <p:txBody>
          <a:bodyPr wrap="square" rtlCol="0">
            <a:spAutoFit/>
          </a:bodyPr>
          <a:lstStyle/>
          <a:p>
            <a:pPr algn="ctr"/>
            <a:r>
              <a:rPr lang="en-US" dirty="0"/>
              <a:t>Concerns</a:t>
            </a:r>
          </a:p>
          <a:p>
            <a:pPr algn="ctr"/>
            <a:r>
              <a:rPr lang="en-US" dirty="0"/>
              <a:t>&amp; </a:t>
            </a:r>
          </a:p>
          <a:p>
            <a:pPr algn="ctr"/>
            <a:r>
              <a:rPr lang="en-US" dirty="0"/>
              <a:t>Fears</a:t>
            </a:r>
          </a:p>
        </p:txBody>
      </p:sp>
      <p:sp>
        <p:nvSpPr>
          <p:cNvPr id="16" name="TextBox 15">
            <a:extLst>
              <a:ext uri="{FF2B5EF4-FFF2-40B4-BE49-F238E27FC236}">
                <a16:creationId xmlns:a16="http://schemas.microsoft.com/office/drawing/2014/main" id="{504A9978-FF62-0FBD-CD67-D7F34AF93D16}"/>
              </a:ext>
            </a:extLst>
          </p:cNvPr>
          <p:cNvSpPr txBox="1"/>
          <p:nvPr/>
        </p:nvSpPr>
        <p:spPr>
          <a:xfrm>
            <a:off x="6701424" y="2818473"/>
            <a:ext cx="1816274" cy="646331"/>
          </a:xfrm>
          <a:prstGeom prst="rect">
            <a:avLst/>
          </a:prstGeom>
          <a:noFill/>
        </p:spPr>
        <p:txBody>
          <a:bodyPr wrap="square" rtlCol="0">
            <a:spAutoFit/>
          </a:bodyPr>
          <a:lstStyle/>
          <a:p>
            <a:pPr algn="ctr"/>
            <a:r>
              <a:rPr lang="en-US" dirty="0"/>
              <a:t>Communication Preferences</a:t>
            </a:r>
          </a:p>
        </p:txBody>
      </p:sp>
      <p:sp>
        <p:nvSpPr>
          <p:cNvPr id="17" name="TextBox 16">
            <a:extLst>
              <a:ext uri="{FF2B5EF4-FFF2-40B4-BE49-F238E27FC236}">
                <a16:creationId xmlns:a16="http://schemas.microsoft.com/office/drawing/2014/main" id="{13AC4041-5F09-2E6F-C87B-C6C9ED46D0E7}"/>
              </a:ext>
            </a:extLst>
          </p:cNvPr>
          <p:cNvSpPr txBox="1"/>
          <p:nvPr/>
        </p:nvSpPr>
        <p:spPr>
          <a:xfrm>
            <a:off x="6939420" y="5674346"/>
            <a:ext cx="2455101" cy="646331"/>
          </a:xfrm>
          <a:prstGeom prst="rect">
            <a:avLst/>
          </a:prstGeom>
          <a:noFill/>
        </p:spPr>
        <p:txBody>
          <a:bodyPr wrap="square" rtlCol="0">
            <a:spAutoFit/>
          </a:bodyPr>
          <a:lstStyle/>
          <a:p>
            <a:pPr algn="ctr"/>
            <a:r>
              <a:rPr lang="en-US" dirty="0"/>
              <a:t>Cultural &amp; Religious Practices</a:t>
            </a:r>
          </a:p>
        </p:txBody>
      </p:sp>
      <p:sp>
        <p:nvSpPr>
          <p:cNvPr id="18" name="TextBox 17">
            <a:extLst>
              <a:ext uri="{FF2B5EF4-FFF2-40B4-BE49-F238E27FC236}">
                <a16:creationId xmlns:a16="http://schemas.microsoft.com/office/drawing/2014/main" id="{53D970FC-8132-DA22-B026-B86B265868AE}"/>
              </a:ext>
            </a:extLst>
          </p:cNvPr>
          <p:cNvSpPr txBox="1"/>
          <p:nvPr/>
        </p:nvSpPr>
        <p:spPr>
          <a:xfrm>
            <a:off x="2797479" y="1499899"/>
            <a:ext cx="2116901" cy="923330"/>
          </a:xfrm>
          <a:prstGeom prst="rect">
            <a:avLst/>
          </a:prstGeom>
          <a:noFill/>
        </p:spPr>
        <p:txBody>
          <a:bodyPr wrap="square" rtlCol="0">
            <a:spAutoFit/>
          </a:bodyPr>
          <a:lstStyle/>
          <a:p>
            <a:pPr algn="ctr"/>
            <a:r>
              <a:rPr lang="en-US" dirty="0"/>
              <a:t>Physical Discomfort Related to Pregnancy</a:t>
            </a:r>
          </a:p>
        </p:txBody>
      </p:sp>
      <p:sp>
        <p:nvSpPr>
          <p:cNvPr id="19" name="TextBox 18">
            <a:extLst>
              <a:ext uri="{FF2B5EF4-FFF2-40B4-BE49-F238E27FC236}">
                <a16:creationId xmlns:a16="http://schemas.microsoft.com/office/drawing/2014/main" id="{7C3BFB46-7CFC-B95D-2B91-5870EF3A0F4A}"/>
              </a:ext>
            </a:extLst>
          </p:cNvPr>
          <p:cNvSpPr txBox="1"/>
          <p:nvPr/>
        </p:nvSpPr>
        <p:spPr>
          <a:xfrm>
            <a:off x="1510158" y="2556618"/>
            <a:ext cx="1984603" cy="646331"/>
          </a:xfrm>
          <a:prstGeom prst="rect">
            <a:avLst/>
          </a:prstGeom>
          <a:noFill/>
        </p:spPr>
        <p:txBody>
          <a:bodyPr wrap="square" rtlCol="0">
            <a:spAutoFit/>
          </a:bodyPr>
          <a:lstStyle/>
          <a:p>
            <a:pPr algn="ctr"/>
            <a:r>
              <a:rPr lang="en-US" dirty="0"/>
              <a:t>Posture and Body Mechanics</a:t>
            </a:r>
          </a:p>
        </p:txBody>
      </p:sp>
      <p:sp>
        <p:nvSpPr>
          <p:cNvPr id="20" name="TextBox 19">
            <a:extLst>
              <a:ext uri="{FF2B5EF4-FFF2-40B4-BE49-F238E27FC236}">
                <a16:creationId xmlns:a16="http://schemas.microsoft.com/office/drawing/2014/main" id="{27C2952E-1FA6-6577-20EC-3F86434BA20D}"/>
              </a:ext>
            </a:extLst>
          </p:cNvPr>
          <p:cNvSpPr txBox="1"/>
          <p:nvPr/>
        </p:nvSpPr>
        <p:spPr>
          <a:xfrm>
            <a:off x="5230388" y="2415909"/>
            <a:ext cx="1628384" cy="646331"/>
          </a:xfrm>
          <a:prstGeom prst="rect">
            <a:avLst/>
          </a:prstGeom>
          <a:noFill/>
        </p:spPr>
        <p:txBody>
          <a:bodyPr wrap="square" rtlCol="0">
            <a:spAutoFit/>
          </a:bodyPr>
          <a:lstStyle/>
          <a:p>
            <a:pPr algn="ctr"/>
            <a:r>
              <a:rPr lang="en-US" dirty="0"/>
              <a:t>Birth Preparation</a:t>
            </a:r>
          </a:p>
        </p:txBody>
      </p:sp>
      <p:sp>
        <p:nvSpPr>
          <p:cNvPr id="21" name="TextBox 20">
            <a:extLst>
              <a:ext uri="{FF2B5EF4-FFF2-40B4-BE49-F238E27FC236}">
                <a16:creationId xmlns:a16="http://schemas.microsoft.com/office/drawing/2014/main" id="{9C375E03-B0A6-1614-075E-257DA55A1596}"/>
              </a:ext>
            </a:extLst>
          </p:cNvPr>
          <p:cNvSpPr txBox="1"/>
          <p:nvPr/>
        </p:nvSpPr>
        <p:spPr>
          <a:xfrm>
            <a:off x="3927681" y="2368503"/>
            <a:ext cx="1350062" cy="1200329"/>
          </a:xfrm>
          <a:prstGeom prst="rect">
            <a:avLst/>
          </a:prstGeom>
          <a:noFill/>
        </p:spPr>
        <p:txBody>
          <a:bodyPr wrap="square" rtlCol="0">
            <a:spAutoFit/>
          </a:bodyPr>
          <a:lstStyle/>
          <a:p>
            <a:pPr algn="ctr"/>
            <a:r>
              <a:rPr lang="en-US" dirty="0"/>
              <a:t>Nervous System Optimal Functioning</a:t>
            </a:r>
          </a:p>
        </p:txBody>
      </p:sp>
      <p:sp>
        <p:nvSpPr>
          <p:cNvPr id="22" name="TextBox 21">
            <a:extLst>
              <a:ext uri="{FF2B5EF4-FFF2-40B4-BE49-F238E27FC236}">
                <a16:creationId xmlns:a16="http://schemas.microsoft.com/office/drawing/2014/main" id="{1FC6E0AD-B452-B27F-94D3-5F5CBAEF8D6F}"/>
              </a:ext>
            </a:extLst>
          </p:cNvPr>
          <p:cNvSpPr txBox="1"/>
          <p:nvPr/>
        </p:nvSpPr>
        <p:spPr>
          <a:xfrm>
            <a:off x="3231715" y="4108537"/>
            <a:ext cx="1478071" cy="646331"/>
          </a:xfrm>
          <a:prstGeom prst="rect">
            <a:avLst/>
          </a:prstGeom>
          <a:noFill/>
        </p:spPr>
        <p:txBody>
          <a:bodyPr wrap="square" rtlCol="0">
            <a:spAutoFit/>
          </a:bodyPr>
          <a:lstStyle/>
          <a:p>
            <a:pPr algn="ctr"/>
            <a:r>
              <a:rPr lang="en-US" dirty="0"/>
              <a:t>Pelvic Alignment</a:t>
            </a:r>
          </a:p>
        </p:txBody>
      </p:sp>
      <p:sp>
        <p:nvSpPr>
          <p:cNvPr id="23" name="TextBox 22">
            <a:extLst>
              <a:ext uri="{FF2B5EF4-FFF2-40B4-BE49-F238E27FC236}">
                <a16:creationId xmlns:a16="http://schemas.microsoft.com/office/drawing/2014/main" id="{E09BC46E-4AE1-BCF3-66C5-2A1F22323CD9}"/>
              </a:ext>
            </a:extLst>
          </p:cNvPr>
          <p:cNvSpPr txBox="1"/>
          <p:nvPr/>
        </p:nvSpPr>
        <p:spPr>
          <a:xfrm>
            <a:off x="1699635" y="4836744"/>
            <a:ext cx="2755726" cy="369332"/>
          </a:xfrm>
          <a:prstGeom prst="rect">
            <a:avLst/>
          </a:prstGeom>
          <a:noFill/>
        </p:spPr>
        <p:txBody>
          <a:bodyPr wrap="square" rtlCol="0">
            <a:spAutoFit/>
          </a:bodyPr>
          <a:lstStyle/>
          <a:p>
            <a:r>
              <a:rPr lang="en-US" dirty="0"/>
              <a:t>Exercise and Movement</a:t>
            </a:r>
          </a:p>
        </p:txBody>
      </p:sp>
      <p:sp>
        <p:nvSpPr>
          <p:cNvPr id="24" name="TextBox 23">
            <a:extLst>
              <a:ext uri="{FF2B5EF4-FFF2-40B4-BE49-F238E27FC236}">
                <a16:creationId xmlns:a16="http://schemas.microsoft.com/office/drawing/2014/main" id="{511661E6-C30F-6194-36F5-6B1F2360FAAF}"/>
              </a:ext>
            </a:extLst>
          </p:cNvPr>
          <p:cNvSpPr txBox="1"/>
          <p:nvPr/>
        </p:nvSpPr>
        <p:spPr>
          <a:xfrm>
            <a:off x="4602712" y="5135438"/>
            <a:ext cx="1209365" cy="923330"/>
          </a:xfrm>
          <a:prstGeom prst="rect">
            <a:avLst/>
          </a:prstGeom>
          <a:noFill/>
        </p:spPr>
        <p:txBody>
          <a:bodyPr wrap="square" rtlCol="0">
            <a:spAutoFit/>
          </a:bodyPr>
          <a:lstStyle/>
          <a:p>
            <a:pPr algn="ctr"/>
            <a:r>
              <a:rPr lang="en-US" dirty="0"/>
              <a:t>Nutrition</a:t>
            </a:r>
          </a:p>
          <a:p>
            <a:pPr algn="ctr"/>
            <a:r>
              <a:rPr lang="en-US" dirty="0"/>
              <a:t>&amp;</a:t>
            </a:r>
          </a:p>
          <a:p>
            <a:pPr algn="ctr"/>
            <a:r>
              <a:rPr lang="en-US" dirty="0"/>
              <a:t>Wellness</a:t>
            </a:r>
          </a:p>
        </p:txBody>
      </p:sp>
      <p:sp>
        <p:nvSpPr>
          <p:cNvPr id="25" name="TextBox 24">
            <a:extLst>
              <a:ext uri="{FF2B5EF4-FFF2-40B4-BE49-F238E27FC236}">
                <a16:creationId xmlns:a16="http://schemas.microsoft.com/office/drawing/2014/main" id="{D33E1BC8-0074-8EA4-2A3B-64B96A169976}"/>
              </a:ext>
            </a:extLst>
          </p:cNvPr>
          <p:cNvSpPr txBox="1"/>
          <p:nvPr/>
        </p:nvSpPr>
        <p:spPr>
          <a:xfrm>
            <a:off x="1442716" y="3949029"/>
            <a:ext cx="1532080" cy="646331"/>
          </a:xfrm>
          <a:prstGeom prst="rect">
            <a:avLst/>
          </a:prstGeom>
          <a:noFill/>
        </p:spPr>
        <p:txBody>
          <a:bodyPr wrap="square" rtlCol="0">
            <a:spAutoFit/>
          </a:bodyPr>
          <a:lstStyle/>
          <a:p>
            <a:pPr algn="ctr"/>
            <a:r>
              <a:rPr lang="en-US" dirty="0"/>
              <a:t>Stress Management</a:t>
            </a:r>
          </a:p>
        </p:txBody>
      </p:sp>
      <p:sp>
        <p:nvSpPr>
          <p:cNvPr id="26" name="TextBox 25">
            <a:extLst>
              <a:ext uri="{FF2B5EF4-FFF2-40B4-BE49-F238E27FC236}">
                <a16:creationId xmlns:a16="http://schemas.microsoft.com/office/drawing/2014/main" id="{EC075BD0-5650-46C6-9130-ECC9F11276C9}"/>
              </a:ext>
            </a:extLst>
          </p:cNvPr>
          <p:cNvSpPr txBox="1"/>
          <p:nvPr/>
        </p:nvSpPr>
        <p:spPr>
          <a:xfrm>
            <a:off x="5294375" y="4375079"/>
            <a:ext cx="1555816" cy="646331"/>
          </a:xfrm>
          <a:prstGeom prst="rect">
            <a:avLst/>
          </a:prstGeom>
          <a:noFill/>
        </p:spPr>
        <p:txBody>
          <a:bodyPr wrap="square" rtlCol="0">
            <a:spAutoFit/>
          </a:bodyPr>
          <a:lstStyle/>
          <a:p>
            <a:pPr algn="ctr"/>
            <a:r>
              <a:rPr lang="en-US" dirty="0"/>
              <a:t>Postpartum</a:t>
            </a:r>
          </a:p>
          <a:p>
            <a:pPr algn="ctr"/>
            <a:r>
              <a:rPr lang="en-US" dirty="0"/>
              <a:t>Recovery</a:t>
            </a:r>
          </a:p>
        </p:txBody>
      </p:sp>
      <p:sp>
        <p:nvSpPr>
          <p:cNvPr id="27" name="TextBox 26">
            <a:extLst>
              <a:ext uri="{FF2B5EF4-FFF2-40B4-BE49-F238E27FC236}">
                <a16:creationId xmlns:a16="http://schemas.microsoft.com/office/drawing/2014/main" id="{0755577F-9747-BA37-0400-CD243246C1E2}"/>
              </a:ext>
            </a:extLst>
          </p:cNvPr>
          <p:cNvSpPr txBox="1"/>
          <p:nvPr/>
        </p:nvSpPr>
        <p:spPr>
          <a:xfrm>
            <a:off x="5492773" y="3253294"/>
            <a:ext cx="1215024" cy="1200329"/>
          </a:xfrm>
          <a:prstGeom prst="rect">
            <a:avLst/>
          </a:prstGeom>
          <a:noFill/>
        </p:spPr>
        <p:txBody>
          <a:bodyPr wrap="square" rtlCol="0">
            <a:spAutoFit/>
          </a:bodyPr>
          <a:lstStyle/>
          <a:p>
            <a:r>
              <a:rPr lang="en-US" sz="7200" dirty="0">
                <a:latin typeface="Yu Gothic UI Light" panose="020B0300000000000000" pitchFamily="34" charset="-128"/>
                <a:ea typeface="Yu Gothic UI Light" panose="020B0300000000000000" pitchFamily="34" charset="-128"/>
              </a:rPr>
              <a:t>⮂</a:t>
            </a:r>
            <a:endParaRPr lang="en-US" sz="7200" dirty="0"/>
          </a:p>
        </p:txBody>
      </p:sp>
    </p:spTree>
    <p:extLst>
      <p:ext uri="{BB962C8B-B14F-4D97-AF65-F5344CB8AC3E}">
        <p14:creationId xmlns:p14="http://schemas.microsoft.com/office/powerpoint/2010/main" val="16755756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lculus formula">
            <a:extLst>
              <a:ext uri="{FF2B5EF4-FFF2-40B4-BE49-F238E27FC236}">
                <a16:creationId xmlns:a16="http://schemas.microsoft.com/office/drawing/2014/main" id="{BA70F2D3-AF44-273B-A6F9-27E0188AA1F4}"/>
              </a:ext>
            </a:extLst>
          </p:cNvPr>
          <p:cNvPicPr>
            <a:picLocks noChangeAspect="1"/>
          </p:cNvPicPr>
          <p:nvPr/>
        </p:nvPicPr>
        <p:blipFill rotWithShape="1">
          <a:blip r:embed="rId2">
            <a:alphaModFix amt="40000"/>
          </a:blip>
          <a:srcRect t="6203" b="9528"/>
          <a:stretch/>
        </p:blipFill>
        <p:spPr>
          <a:xfrm>
            <a:off x="21" y="0"/>
            <a:ext cx="12191979" cy="6857990"/>
          </a:xfrm>
          <a:prstGeom prst="rect">
            <a:avLst/>
          </a:prstGeom>
        </p:spPr>
      </p:pic>
      <p:sp>
        <p:nvSpPr>
          <p:cNvPr id="2" name="Title 1">
            <a:extLst>
              <a:ext uri="{FF2B5EF4-FFF2-40B4-BE49-F238E27FC236}">
                <a16:creationId xmlns:a16="http://schemas.microsoft.com/office/drawing/2014/main" id="{546B0CCA-2462-8F12-D51E-DA311EAE5F6E}"/>
              </a:ext>
            </a:extLst>
          </p:cNvPr>
          <p:cNvSpPr>
            <a:spLocks noGrp="1"/>
          </p:cNvSpPr>
          <p:nvPr>
            <p:ph type="title"/>
          </p:nvPr>
        </p:nvSpPr>
        <p:spPr>
          <a:xfrm>
            <a:off x="841249" y="941832"/>
            <a:ext cx="10506456" cy="1082359"/>
          </a:xfrm>
        </p:spPr>
        <p:txBody>
          <a:bodyPr anchor="b">
            <a:normAutofit/>
          </a:bodyPr>
          <a:lstStyle/>
          <a:p>
            <a:r>
              <a:rPr lang="en-US" sz="5000" b="1" i="1" dirty="0"/>
              <a:t>Assessment Matrix</a:t>
            </a:r>
          </a:p>
        </p:txBody>
      </p:sp>
      <p:sp>
        <p:nvSpPr>
          <p:cNvPr id="3" name="Content Placeholder 2">
            <a:extLst>
              <a:ext uri="{FF2B5EF4-FFF2-40B4-BE49-F238E27FC236}">
                <a16:creationId xmlns:a16="http://schemas.microsoft.com/office/drawing/2014/main" id="{DA2021F9-E15C-237E-06FE-2D9F83C8EFC1}"/>
              </a:ext>
            </a:extLst>
          </p:cNvPr>
          <p:cNvSpPr>
            <a:spLocks noGrp="1"/>
          </p:cNvSpPr>
          <p:nvPr>
            <p:ph idx="1"/>
          </p:nvPr>
        </p:nvSpPr>
        <p:spPr>
          <a:xfrm>
            <a:off x="841248" y="2024191"/>
            <a:ext cx="10506456" cy="4148009"/>
          </a:xfrm>
        </p:spPr>
        <p:txBody>
          <a:bodyPr>
            <a:normAutofit/>
          </a:bodyPr>
          <a:lstStyle/>
          <a:p>
            <a:pPr marL="0" indent="0">
              <a:buNone/>
            </a:pPr>
            <a:r>
              <a:rPr lang="en-US" sz="1400" b="1" dirty="0"/>
              <a:t>   </a:t>
            </a:r>
            <a:r>
              <a:rPr lang="en-US" b="1" dirty="0" err="1"/>
              <a:t>NeuroImmune</a:t>
            </a:r>
            <a:r>
              <a:rPr lang="en-US" sz="1400" b="1" dirty="0"/>
              <a:t>                                     </a:t>
            </a:r>
            <a:r>
              <a:rPr lang="en-US" b="1" dirty="0"/>
              <a:t>Oxidative Stress              Inflammation</a:t>
            </a:r>
          </a:p>
          <a:p>
            <a:endParaRPr lang="en-US" sz="1400" b="1" dirty="0"/>
          </a:p>
          <a:p>
            <a:endParaRPr lang="en-US" sz="1400" b="1" dirty="0"/>
          </a:p>
          <a:p>
            <a:pPr marL="0" indent="0">
              <a:buNone/>
            </a:pPr>
            <a:r>
              <a:rPr lang="en-US" sz="1400" b="1" dirty="0"/>
              <a:t>    </a:t>
            </a:r>
            <a:r>
              <a:rPr lang="en-US" b="1" dirty="0"/>
              <a:t>GI                                       Patient’s History                     Detoxification</a:t>
            </a:r>
          </a:p>
          <a:p>
            <a:pPr marL="0" indent="0">
              <a:buNone/>
            </a:pPr>
            <a:r>
              <a:rPr lang="en-US" b="1" dirty="0"/>
              <a:t>                                         Patient’s Chief Complaint</a:t>
            </a:r>
          </a:p>
          <a:p>
            <a:endParaRPr lang="en-US" sz="1400" b="1" dirty="0"/>
          </a:p>
          <a:p>
            <a:pPr marL="0" indent="0">
              <a:buNone/>
            </a:pPr>
            <a:r>
              <a:rPr lang="en-US" sz="1400" b="1" dirty="0"/>
              <a:t>      </a:t>
            </a:r>
          </a:p>
          <a:p>
            <a:pPr marL="0" indent="0">
              <a:buNone/>
            </a:pPr>
            <a:r>
              <a:rPr lang="en-US" sz="1400" b="1" dirty="0"/>
              <a:t>   </a:t>
            </a:r>
            <a:r>
              <a:rPr lang="en-US" b="1" dirty="0"/>
              <a:t>Musculoskeletal              Emotional</a:t>
            </a:r>
            <a:r>
              <a:rPr lang="en-US" sz="1400" b="1" dirty="0"/>
              <a:t>/</a:t>
            </a:r>
            <a:r>
              <a:rPr lang="en-US" b="1" dirty="0"/>
              <a:t>Spiritual              Endocrine </a:t>
            </a:r>
          </a:p>
          <a:p>
            <a:endParaRPr lang="en-US" sz="1400" dirty="0"/>
          </a:p>
          <a:p>
            <a:endParaRPr lang="en-US" sz="1400" dirty="0"/>
          </a:p>
        </p:txBody>
      </p:sp>
      <p:cxnSp>
        <p:nvCxnSpPr>
          <p:cNvPr id="6" name="Straight Arrow Connector 5">
            <a:extLst>
              <a:ext uri="{FF2B5EF4-FFF2-40B4-BE49-F238E27FC236}">
                <a16:creationId xmlns:a16="http://schemas.microsoft.com/office/drawing/2014/main" id="{A969D921-529C-39C4-D6AA-F964C45F12D0}"/>
              </a:ext>
            </a:extLst>
          </p:cNvPr>
          <p:cNvCxnSpPr>
            <a:cxnSpLocks/>
          </p:cNvCxnSpPr>
          <p:nvPr/>
        </p:nvCxnSpPr>
        <p:spPr>
          <a:xfrm>
            <a:off x="1950720" y="3589449"/>
            <a:ext cx="1249680"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32592327-CFC7-6AD8-95B2-B1796BA5C128}"/>
              </a:ext>
            </a:extLst>
          </p:cNvPr>
          <p:cNvCxnSpPr>
            <a:cxnSpLocks/>
          </p:cNvCxnSpPr>
          <p:nvPr/>
        </p:nvCxnSpPr>
        <p:spPr>
          <a:xfrm>
            <a:off x="2286000" y="2468451"/>
            <a:ext cx="1237468" cy="791038"/>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A72BF75-ACCC-A492-53C6-1E0E8406FC31}"/>
              </a:ext>
            </a:extLst>
          </p:cNvPr>
          <p:cNvCxnSpPr>
            <a:cxnSpLocks/>
          </p:cNvCxnSpPr>
          <p:nvPr/>
        </p:nvCxnSpPr>
        <p:spPr>
          <a:xfrm>
            <a:off x="5913110" y="2499619"/>
            <a:ext cx="0" cy="75987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83CD2528-EA5A-1FCF-6D31-50617EB6C98F}"/>
              </a:ext>
            </a:extLst>
          </p:cNvPr>
          <p:cNvCxnSpPr>
            <a:cxnSpLocks/>
          </p:cNvCxnSpPr>
          <p:nvPr/>
        </p:nvCxnSpPr>
        <p:spPr>
          <a:xfrm flipH="1">
            <a:off x="7567149" y="2551724"/>
            <a:ext cx="1188961" cy="510191"/>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F147828-C7E5-4973-06D2-4966EB0E4F4C}"/>
              </a:ext>
            </a:extLst>
          </p:cNvPr>
          <p:cNvCxnSpPr/>
          <p:nvPr/>
        </p:nvCxnSpPr>
        <p:spPr>
          <a:xfrm flipH="1">
            <a:off x="7757639" y="3429000"/>
            <a:ext cx="621102" cy="0"/>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8E46EBC-13A8-97C8-7B14-34AE79568B0B}"/>
              </a:ext>
            </a:extLst>
          </p:cNvPr>
          <p:cNvCxnSpPr/>
          <p:nvPr/>
        </p:nvCxnSpPr>
        <p:spPr>
          <a:xfrm flipV="1">
            <a:off x="2665081" y="4080960"/>
            <a:ext cx="1155940" cy="776377"/>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28AD7D6-3D9B-EA4F-1198-112F2734BA26}"/>
              </a:ext>
            </a:extLst>
          </p:cNvPr>
          <p:cNvCxnSpPr>
            <a:cxnSpLocks/>
          </p:cNvCxnSpPr>
          <p:nvPr/>
        </p:nvCxnSpPr>
        <p:spPr>
          <a:xfrm flipV="1">
            <a:off x="5913110" y="4193169"/>
            <a:ext cx="0" cy="67782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050D008-2B20-D958-9BE3-D104259C8264}"/>
              </a:ext>
            </a:extLst>
          </p:cNvPr>
          <p:cNvCxnSpPr>
            <a:cxnSpLocks/>
          </p:cNvCxnSpPr>
          <p:nvPr/>
        </p:nvCxnSpPr>
        <p:spPr>
          <a:xfrm flipH="1" flipV="1">
            <a:off x="8583170" y="4154829"/>
            <a:ext cx="1414732" cy="716163"/>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2553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7276D-96F4-8E35-16ED-47BEA3931ECC}"/>
              </a:ext>
            </a:extLst>
          </p:cNvPr>
          <p:cNvSpPr>
            <a:spLocks noGrp="1"/>
          </p:cNvSpPr>
          <p:nvPr>
            <p:ph type="title"/>
          </p:nvPr>
        </p:nvSpPr>
        <p:spPr>
          <a:xfrm>
            <a:off x="686834" y="1153572"/>
            <a:ext cx="3200400" cy="4461163"/>
          </a:xfrm>
        </p:spPr>
        <p:txBody>
          <a:bodyPr>
            <a:normAutofit/>
          </a:bodyPr>
          <a:lstStyle/>
          <a:p>
            <a:r>
              <a:rPr lang="en-US">
                <a:solidFill>
                  <a:srgbClr val="FFFFFF"/>
                </a:solidFill>
              </a:rPr>
              <a:t>Newest Vaccines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9B64C9F-CE3B-A925-6480-704537F55CDA}"/>
              </a:ext>
            </a:extLst>
          </p:cNvPr>
          <p:cNvSpPr>
            <a:spLocks noGrp="1"/>
          </p:cNvSpPr>
          <p:nvPr>
            <p:ph idx="1"/>
          </p:nvPr>
        </p:nvSpPr>
        <p:spPr>
          <a:xfrm>
            <a:off x="4447308" y="591344"/>
            <a:ext cx="6906491" cy="5585619"/>
          </a:xfrm>
        </p:spPr>
        <p:txBody>
          <a:bodyPr anchor="ctr">
            <a:normAutofit/>
          </a:bodyPr>
          <a:lstStyle/>
          <a:p>
            <a:r>
              <a:rPr lang="en-US"/>
              <a:t>COVID</a:t>
            </a:r>
          </a:p>
          <a:p>
            <a:pPr lvl="1"/>
            <a:r>
              <a:rPr lang="en-US"/>
              <a:t>Not a vaccine</a:t>
            </a:r>
          </a:p>
          <a:p>
            <a:pPr lvl="1"/>
            <a:r>
              <a:rPr lang="en-US"/>
              <a:t>Gene therapy product</a:t>
            </a:r>
          </a:p>
          <a:p>
            <a:pPr lvl="2"/>
            <a:r>
              <a:rPr lang="en-US"/>
              <a:t>Mom is forced to respond to a synthetic mRNA &gt; Spike Protein crosses the blood brain barrier</a:t>
            </a:r>
          </a:p>
          <a:p>
            <a:pPr lvl="1"/>
            <a:r>
              <a:rPr lang="en-US"/>
              <a:t>Outcomes</a:t>
            </a:r>
          </a:p>
          <a:p>
            <a:pPr lvl="2"/>
            <a:r>
              <a:rPr lang="en-US"/>
              <a:t>Increase risk for miscarriage </a:t>
            </a:r>
          </a:p>
          <a:p>
            <a:pPr lvl="2"/>
            <a:r>
              <a:rPr lang="en-US"/>
              <a:t>Seizures</a:t>
            </a:r>
          </a:p>
          <a:p>
            <a:pPr lvl="2"/>
            <a:r>
              <a:rPr lang="en-US"/>
              <a:t>Neuroimmune compromise to the mom and the developing baby</a:t>
            </a:r>
          </a:p>
        </p:txBody>
      </p:sp>
    </p:spTree>
    <p:extLst>
      <p:ext uri="{BB962C8B-B14F-4D97-AF65-F5344CB8AC3E}">
        <p14:creationId xmlns:p14="http://schemas.microsoft.com/office/powerpoint/2010/main" val="3896174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2554CA6-288E-4202-BC52-2E5A8F0C0A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DF43B1-5D5C-B3B3-0FBD-D732B4AE3071}"/>
              </a:ext>
            </a:extLst>
          </p:cNvPr>
          <p:cNvSpPr>
            <a:spLocks noGrp="1"/>
          </p:cNvSpPr>
          <p:nvPr>
            <p:ph type="title"/>
          </p:nvPr>
        </p:nvSpPr>
        <p:spPr>
          <a:xfrm>
            <a:off x="1171074" y="1396686"/>
            <a:ext cx="3240506" cy="4064628"/>
          </a:xfrm>
        </p:spPr>
        <p:txBody>
          <a:bodyPr>
            <a:normAutofit/>
          </a:bodyPr>
          <a:lstStyle/>
          <a:p>
            <a:r>
              <a:rPr lang="en-US">
                <a:solidFill>
                  <a:srgbClr val="FFFFFF"/>
                </a:solidFill>
              </a:rPr>
              <a:t>Resources to share with your community</a:t>
            </a:r>
          </a:p>
        </p:txBody>
      </p:sp>
      <p:sp>
        <p:nvSpPr>
          <p:cNvPr id="12" name="Arc 11">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A1160B3-18C4-AC14-AFF6-4AAFBDE90A97}"/>
              </a:ext>
            </a:extLst>
          </p:cNvPr>
          <p:cNvSpPr>
            <a:spLocks noGrp="1"/>
          </p:cNvSpPr>
          <p:nvPr>
            <p:ph idx="1"/>
          </p:nvPr>
        </p:nvSpPr>
        <p:spPr>
          <a:xfrm>
            <a:off x="5370153" y="1526033"/>
            <a:ext cx="5536397" cy="3935281"/>
          </a:xfrm>
        </p:spPr>
        <p:txBody>
          <a:bodyPr>
            <a:normAutofit/>
          </a:bodyPr>
          <a:lstStyle/>
          <a:p>
            <a:r>
              <a:rPr lang="en-US" dirty="0">
                <a:hlinkClick r:id="rId2"/>
              </a:rPr>
              <a:t>https://www.ewg.org/</a:t>
            </a:r>
            <a:endParaRPr lang="en-US" dirty="0"/>
          </a:p>
          <a:p>
            <a:r>
              <a:rPr lang="en-US" dirty="0">
                <a:hlinkClick r:id="rId3"/>
              </a:rPr>
              <a:t>https://www.scientificamerican.com/article/weed-whacking-herbicide-p/</a:t>
            </a:r>
            <a:endParaRPr lang="en-US" dirty="0"/>
          </a:p>
          <a:p>
            <a:r>
              <a:rPr lang="en-US" dirty="0"/>
              <a:t>https://www.scientificamerican.com/article/newborn-babies-chemicals-exposure-bpa/</a:t>
            </a:r>
          </a:p>
        </p:txBody>
      </p:sp>
    </p:spTree>
    <p:extLst>
      <p:ext uri="{BB962C8B-B14F-4D97-AF65-F5344CB8AC3E}">
        <p14:creationId xmlns:p14="http://schemas.microsoft.com/office/powerpoint/2010/main" val="5940308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99B7AA-606F-493E-8650-D79BCA253808}"/>
              </a:ext>
            </a:extLst>
          </p:cNvPr>
          <p:cNvSpPr>
            <a:spLocks noGrp="1"/>
          </p:cNvSpPr>
          <p:nvPr>
            <p:ph type="title"/>
          </p:nvPr>
        </p:nvSpPr>
        <p:spPr>
          <a:xfrm>
            <a:off x="6657716" y="467271"/>
            <a:ext cx="4195674" cy="2052522"/>
          </a:xfrm>
        </p:spPr>
        <p:txBody>
          <a:bodyPr anchor="b">
            <a:normAutofit/>
          </a:bodyPr>
          <a:lstStyle/>
          <a:p>
            <a:r>
              <a:rPr lang="en-US" sz="5600" b="1"/>
              <a:t>Reach out…</a:t>
            </a:r>
          </a:p>
        </p:txBody>
      </p:sp>
      <p:grpSp>
        <p:nvGrpSpPr>
          <p:cNvPr id="14" name="Group 13">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1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eeform: Shape 19">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Graphic 6" descr="Podcast">
            <a:extLst>
              <a:ext uri="{FF2B5EF4-FFF2-40B4-BE49-F238E27FC236}">
                <a16:creationId xmlns:a16="http://schemas.microsoft.com/office/drawing/2014/main" id="{14DDE0D5-80A6-4AE5-A55A-A898BE36BC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36211" y="165871"/>
            <a:ext cx="2353922" cy="2353922"/>
          </a:xfrm>
          <a:prstGeom prst="rect">
            <a:avLst/>
          </a:prstGeom>
        </p:spPr>
      </p:pic>
      <p:sp>
        <p:nvSpPr>
          <p:cNvPr id="3" name="Content Placeholder 2">
            <a:extLst>
              <a:ext uri="{FF2B5EF4-FFF2-40B4-BE49-F238E27FC236}">
                <a16:creationId xmlns:a16="http://schemas.microsoft.com/office/drawing/2014/main" id="{E741B7CA-F977-491C-86DC-ADFAC1713D62}"/>
              </a:ext>
            </a:extLst>
          </p:cNvPr>
          <p:cNvSpPr>
            <a:spLocks noGrp="1"/>
          </p:cNvSpPr>
          <p:nvPr>
            <p:ph idx="1"/>
          </p:nvPr>
        </p:nvSpPr>
        <p:spPr>
          <a:xfrm>
            <a:off x="6657715" y="2990818"/>
            <a:ext cx="4195675" cy="2913872"/>
          </a:xfrm>
        </p:spPr>
        <p:txBody>
          <a:bodyPr anchor="t">
            <a:normAutofit/>
          </a:bodyPr>
          <a:lstStyle/>
          <a:p>
            <a:r>
              <a:rPr lang="en-US" sz="1400">
                <a:hlinkClick r:id="rId4">
                  <a:extLst>
                    <a:ext uri="{A12FA001-AC4F-418D-AE19-62706E023703}">
                      <ahyp:hlinkClr xmlns:ahyp="http://schemas.microsoft.com/office/drawing/2018/hyperlinkcolor" val="tx"/>
                    </a:ext>
                  </a:extLst>
                </a:hlinkClick>
              </a:rPr>
              <a:t>https://www.youtube.com/@dr.laurahanson4765</a:t>
            </a:r>
            <a:r>
              <a:rPr lang="en-US" sz="1400"/>
              <a:t>   </a:t>
            </a:r>
          </a:p>
          <a:p>
            <a:r>
              <a:rPr lang="en-US" sz="1400">
                <a:hlinkClick r:id="rId5">
                  <a:extLst>
                    <a:ext uri="{A12FA001-AC4F-418D-AE19-62706E023703}">
                      <ahyp:hlinkClr xmlns:ahyp="http://schemas.microsoft.com/office/drawing/2018/hyperlinkcolor" val="tx"/>
                    </a:ext>
                  </a:extLst>
                </a:hlinkClick>
              </a:rPr>
              <a:t>https://connectmybrain.com</a:t>
            </a:r>
            <a:r>
              <a:rPr lang="en-US" sz="1400"/>
              <a:t>  </a:t>
            </a:r>
          </a:p>
          <a:p>
            <a:r>
              <a:rPr lang="en-US" sz="1400">
                <a:hlinkClick r:id="rId6">
                  <a:extLst>
                    <a:ext uri="{A12FA001-AC4F-418D-AE19-62706E023703}">
                      <ahyp:hlinkClr xmlns:ahyp="http://schemas.microsoft.com/office/drawing/2018/hyperlinkcolor" val="tx"/>
                    </a:ext>
                  </a:extLst>
                </a:hlinkClick>
              </a:rPr>
              <a:t>https://www.connectmybrain.com/podcast/</a:t>
            </a:r>
            <a:endParaRPr lang="en-US" sz="1400"/>
          </a:p>
          <a:p>
            <a:r>
              <a:rPr lang="en-US" sz="1400">
                <a:hlinkClick r:id="rId7"/>
              </a:rPr>
              <a:t>https://connectmybrain.learnworlds.com</a:t>
            </a:r>
            <a:endParaRPr lang="en-US" sz="1400"/>
          </a:p>
          <a:p>
            <a:r>
              <a:rPr lang="en-US" sz="1400"/>
              <a:t>Connect My Brain App – Apple and Android </a:t>
            </a:r>
            <a:r>
              <a:rPr lang="en-US" sz="1400">
                <a:hlinkClick r:id="rId8"/>
              </a:rPr>
              <a:t>https://apps.buzapps.net/pwapp/653b491e368f0/index.html</a:t>
            </a:r>
            <a:r>
              <a:rPr lang="en-US" sz="1400"/>
              <a:t> </a:t>
            </a:r>
          </a:p>
          <a:p>
            <a:r>
              <a:rPr lang="en-US" sz="1400"/>
              <a:t>Email: drlaura@drlaurahanson.com</a:t>
            </a:r>
          </a:p>
        </p:txBody>
      </p:sp>
      <p:pic>
        <p:nvPicPr>
          <p:cNvPr id="5" name="Picture 4" descr="A picture containing text, person&#10;&#10;Description automatically generated">
            <a:extLst>
              <a:ext uri="{FF2B5EF4-FFF2-40B4-BE49-F238E27FC236}">
                <a16:creationId xmlns:a16="http://schemas.microsoft.com/office/drawing/2014/main" id="{1C17731C-F4CF-A8D8-A3E1-79E49781933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5154" y="3684772"/>
            <a:ext cx="2752751" cy="2752751"/>
          </a:xfrm>
          <a:prstGeom prst="rect">
            <a:avLst/>
          </a:prstGeom>
        </p:spPr>
      </p:pic>
      <p:sp>
        <p:nvSpPr>
          <p:cNvPr id="2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rgbClr val="FFFFFF"/>
              </a:solidFill>
            </a:endParaRPr>
          </a:p>
        </p:txBody>
      </p:sp>
      <p:cxnSp>
        <p:nvCxnSpPr>
          <p:cNvPr id="24" name="Straight Connector 2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5787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99B7AA-606F-493E-8650-D79BCA253808}"/>
              </a:ext>
            </a:extLst>
          </p:cNvPr>
          <p:cNvSpPr>
            <a:spLocks noGrp="1"/>
          </p:cNvSpPr>
          <p:nvPr>
            <p:ph type="title"/>
          </p:nvPr>
        </p:nvSpPr>
        <p:spPr>
          <a:xfrm>
            <a:off x="6657716" y="467271"/>
            <a:ext cx="4195674" cy="2052522"/>
          </a:xfrm>
        </p:spPr>
        <p:txBody>
          <a:bodyPr anchor="b">
            <a:normAutofit/>
          </a:bodyPr>
          <a:lstStyle/>
          <a:p>
            <a:r>
              <a:rPr lang="en-US" sz="5600" b="1"/>
              <a:t>Reach out…</a:t>
            </a:r>
          </a:p>
        </p:txBody>
      </p:sp>
      <p:grpSp>
        <p:nvGrpSpPr>
          <p:cNvPr id="14" name="Group 13">
            <a:extLst>
              <a:ext uri="{FF2B5EF4-FFF2-40B4-BE49-F238E27FC236}">
                <a16:creationId xmlns:a16="http://schemas.microsoft.com/office/drawing/2014/main" id="{05BBA018-FA75-43BF-99E6-1F5245727D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2753" y="703679"/>
            <a:ext cx="753718" cy="1016562"/>
            <a:chOff x="422753" y="703679"/>
            <a:chExt cx="753718" cy="1016562"/>
          </a:xfrm>
        </p:grpSpPr>
        <p:sp>
          <p:nvSpPr>
            <p:cNvPr id="15"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AB673405-BF85-493E-8558-0DCBEDB2BB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79610"/>
            <a:ext cx="4831130" cy="4078390"/>
          </a:xfrm>
          <a:custGeom>
            <a:avLst/>
            <a:gdLst>
              <a:gd name="connsiteX0" fmla="*/ 1960035 w 4831130"/>
              <a:gd name="connsiteY0" fmla="*/ 0 h 4078390"/>
              <a:gd name="connsiteX1" fmla="*/ 4831130 w 4831130"/>
              <a:gd name="connsiteY1" fmla="*/ 2871095 h 4078390"/>
              <a:gd name="connsiteX2" fmla="*/ 4605505 w 4831130"/>
              <a:gd name="connsiteY2" fmla="*/ 3988655 h 4078390"/>
              <a:gd name="connsiteX3" fmla="*/ 4562278 w 4831130"/>
              <a:gd name="connsiteY3" fmla="*/ 4078390 h 4078390"/>
              <a:gd name="connsiteX4" fmla="*/ 0 w 4831130"/>
              <a:gd name="connsiteY4" fmla="*/ 4078390 h 4078390"/>
              <a:gd name="connsiteX5" fmla="*/ 0 w 4831130"/>
              <a:gd name="connsiteY5" fmla="*/ 777181 h 4078390"/>
              <a:gd name="connsiteX6" fmla="*/ 133752 w 4831130"/>
              <a:gd name="connsiteY6" fmla="*/ 655619 h 4078390"/>
              <a:gd name="connsiteX7" fmla="*/ 1960035 w 4831130"/>
              <a:gd name="connsiteY7" fmla="*/ 0 h 4078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1130" h="4078390">
                <a:moveTo>
                  <a:pt x="1960035" y="0"/>
                </a:moveTo>
                <a:cubicBezTo>
                  <a:pt x="3545697" y="0"/>
                  <a:pt x="4831130" y="1285433"/>
                  <a:pt x="4831130" y="2871095"/>
                </a:cubicBezTo>
                <a:cubicBezTo>
                  <a:pt x="4831130" y="3267511"/>
                  <a:pt x="4750791" y="3645162"/>
                  <a:pt x="4605505" y="3988655"/>
                </a:cubicBezTo>
                <a:lnTo>
                  <a:pt x="4562278" y="4078390"/>
                </a:lnTo>
                <a:lnTo>
                  <a:pt x="0" y="4078390"/>
                </a:lnTo>
                <a:lnTo>
                  <a:pt x="0" y="777181"/>
                </a:lnTo>
                <a:lnTo>
                  <a:pt x="133752" y="655619"/>
                </a:lnTo>
                <a:cubicBezTo>
                  <a:pt x="630047" y="246040"/>
                  <a:pt x="1266308" y="0"/>
                  <a:pt x="1960035"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Freeform: Shape 19">
            <a:extLst>
              <a:ext uri="{FF2B5EF4-FFF2-40B4-BE49-F238E27FC236}">
                <a16:creationId xmlns:a16="http://schemas.microsoft.com/office/drawing/2014/main" id="{C64EAE84-A813-4501-BC71-DBD14BA026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59782" y="1"/>
            <a:ext cx="4195674" cy="3095741"/>
          </a:xfrm>
          <a:custGeom>
            <a:avLst/>
            <a:gdLst>
              <a:gd name="connsiteX0" fmla="*/ 252211 w 4195674"/>
              <a:gd name="connsiteY0" fmla="*/ 0 h 3095741"/>
              <a:gd name="connsiteX1" fmla="*/ 3943464 w 4195674"/>
              <a:gd name="connsiteY1" fmla="*/ 0 h 3095741"/>
              <a:gd name="connsiteX2" fmla="*/ 4030816 w 4195674"/>
              <a:gd name="connsiteY2" fmla="*/ 181331 h 3095741"/>
              <a:gd name="connsiteX3" fmla="*/ 4195674 w 4195674"/>
              <a:gd name="connsiteY3" fmla="*/ 997904 h 3095741"/>
              <a:gd name="connsiteX4" fmla="*/ 2097837 w 4195674"/>
              <a:gd name="connsiteY4" fmla="*/ 3095741 h 3095741"/>
              <a:gd name="connsiteX5" fmla="*/ 0 w 4195674"/>
              <a:gd name="connsiteY5" fmla="*/ 997904 h 3095741"/>
              <a:gd name="connsiteX6" fmla="*/ 164859 w 4195674"/>
              <a:gd name="connsiteY6" fmla="*/ 181331 h 3095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5674" h="3095741">
                <a:moveTo>
                  <a:pt x="252211" y="0"/>
                </a:moveTo>
                <a:lnTo>
                  <a:pt x="3943464" y="0"/>
                </a:lnTo>
                <a:lnTo>
                  <a:pt x="4030816" y="181331"/>
                </a:lnTo>
                <a:cubicBezTo>
                  <a:pt x="4136972" y="432313"/>
                  <a:pt x="4195674" y="708253"/>
                  <a:pt x="4195674" y="997904"/>
                </a:cubicBezTo>
                <a:cubicBezTo>
                  <a:pt x="4195674" y="2156507"/>
                  <a:pt x="3256440" y="3095741"/>
                  <a:pt x="2097837" y="3095741"/>
                </a:cubicBezTo>
                <a:cubicBezTo>
                  <a:pt x="939234" y="3095741"/>
                  <a:pt x="0" y="2156507"/>
                  <a:pt x="0" y="997904"/>
                </a:cubicBezTo>
                <a:cubicBezTo>
                  <a:pt x="0" y="708253"/>
                  <a:pt x="58702" y="432313"/>
                  <a:pt x="164859" y="181331"/>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7" name="Graphic 6" descr="Podcast">
            <a:extLst>
              <a:ext uri="{FF2B5EF4-FFF2-40B4-BE49-F238E27FC236}">
                <a16:creationId xmlns:a16="http://schemas.microsoft.com/office/drawing/2014/main" id="{14DDE0D5-80A6-4AE5-A55A-A898BE36BC6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036211" y="165871"/>
            <a:ext cx="2353922" cy="2353922"/>
          </a:xfrm>
          <a:prstGeom prst="rect">
            <a:avLst/>
          </a:prstGeom>
        </p:spPr>
      </p:pic>
      <p:sp>
        <p:nvSpPr>
          <p:cNvPr id="3" name="Content Placeholder 2">
            <a:extLst>
              <a:ext uri="{FF2B5EF4-FFF2-40B4-BE49-F238E27FC236}">
                <a16:creationId xmlns:a16="http://schemas.microsoft.com/office/drawing/2014/main" id="{E741B7CA-F977-491C-86DC-ADFAC1713D62}"/>
              </a:ext>
            </a:extLst>
          </p:cNvPr>
          <p:cNvSpPr>
            <a:spLocks noGrp="1"/>
          </p:cNvSpPr>
          <p:nvPr>
            <p:ph idx="1"/>
          </p:nvPr>
        </p:nvSpPr>
        <p:spPr>
          <a:xfrm>
            <a:off x="6657715" y="2990818"/>
            <a:ext cx="4195675" cy="2913872"/>
          </a:xfrm>
        </p:spPr>
        <p:txBody>
          <a:bodyPr anchor="t">
            <a:normAutofit/>
          </a:bodyPr>
          <a:lstStyle/>
          <a:p>
            <a:r>
              <a:rPr lang="en-US" sz="1400" dirty="0"/>
              <a:t>Instagram: @drpatti_thechirodoula or  @flourish_wellness_center  </a:t>
            </a:r>
          </a:p>
          <a:p>
            <a:r>
              <a:rPr lang="en-US" sz="1400" dirty="0"/>
              <a:t>NETMINDBODY.COM – Practitioner Finder </a:t>
            </a:r>
            <a:r>
              <a:rPr lang="en-US" sz="1400" dirty="0" err="1"/>
              <a:t>zipcode</a:t>
            </a:r>
            <a:r>
              <a:rPr lang="en-US" sz="1400" dirty="0"/>
              <a:t> 29707 or 30548</a:t>
            </a:r>
          </a:p>
          <a:p>
            <a:r>
              <a:rPr lang="en-US" sz="1400" dirty="0"/>
              <a:t>Email: </a:t>
            </a:r>
            <a:r>
              <a:rPr lang="en-US" sz="1400" dirty="0">
                <a:hlinkClick r:id="rId4"/>
              </a:rPr>
              <a:t>drpatience@flourishwellnesschiro.com</a:t>
            </a:r>
            <a:endParaRPr lang="en-US" sz="1400" dirty="0"/>
          </a:p>
          <a:p>
            <a:r>
              <a:rPr lang="en-US" sz="1400" dirty="0"/>
              <a:t>Email: </a:t>
            </a:r>
            <a:r>
              <a:rPr lang="en-US" sz="1400" dirty="0">
                <a:hlinkClick r:id="rId5"/>
              </a:rPr>
              <a:t>drpatiencethechirodoula@gmail.com</a:t>
            </a:r>
            <a:r>
              <a:rPr lang="en-US" sz="1400" dirty="0"/>
              <a:t> </a:t>
            </a:r>
          </a:p>
        </p:txBody>
      </p:sp>
      <p:pic>
        <p:nvPicPr>
          <p:cNvPr id="5" name="Picture 4">
            <a:extLst>
              <a:ext uri="{FF2B5EF4-FFF2-40B4-BE49-F238E27FC236}">
                <a16:creationId xmlns:a16="http://schemas.microsoft.com/office/drawing/2014/main" id="{1C17731C-F4CF-A8D8-A3E1-79E49781933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14339" y="3429000"/>
            <a:ext cx="2121872" cy="3188607"/>
          </a:xfrm>
          <a:prstGeom prst="rect">
            <a:avLst/>
          </a:prstGeom>
        </p:spPr>
      </p:pic>
      <p:sp>
        <p:nvSpPr>
          <p:cNvPr id="22"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solidFill>
                <a:srgbClr val="FFFFFF"/>
              </a:solidFill>
            </a:endParaRPr>
          </a:p>
        </p:txBody>
      </p:sp>
      <p:cxnSp>
        <p:nvCxnSpPr>
          <p:cNvPr id="24" name="Straight Connector 23">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5915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Slide Background Fill">
            <a:extLst>
              <a:ext uri="{FF2B5EF4-FFF2-40B4-BE49-F238E27FC236}">
                <a16:creationId xmlns:a16="http://schemas.microsoft.com/office/drawing/2014/main" id="{C3420C89-0B09-4632-A4AF-3971D08BF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lor Cover">
            <a:extLst>
              <a:ext uri="{FF2B5EF4-FFF2-40B4-BE49-F238E27FC236}">
                <a16:creationId xmlns:a16="http://schemas.microsoft.com/office/drawing/2014/main" id="{4E5CBA61-BF74-40B4-A3A8-366BBA626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4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2" name="Group 31">
            <a:extLst>
              <a:ext uri="{FF2B5EF4-FFF2-40B4-BE49-F238E27FC236}">
                <a16:creationId xmlns:a16="http://schemas.microsoft.com/office/drawing/2014/main" id="{AC27E70C-5470-4262-B9CE-AE52C51CF4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2929"/>
            <a:ext cx="12188952" cy="3490956"/>
            <a:chOff x="651279" y="598259"/>
            <a:chExt cx="10889442" cy="5680742"/>
          </a:xfrm>
        </p:grpSpPr>
        <p:sp>
          <p:nvSpPr>
            <p:cNvPr id="33" name="Color">
              <a:extLst>
                <a:ext uri="{FF2B5EF4-FFF2-40B4-BE49-F238E27FC236}">
                  <a16:creationId xmlns:a16="http://schemas.microsoft.com/office/drawing/2014/main" id="{B5C7D35F-738C-47DF-AD6E-859806E460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Color">
              <a:extLst>
                <a:ext uri="{FF2B5EF4-FFF2-40B4-BE49-F238E27FC236}">
                  <a16:creationId xmlns:a16="http://schemas.microsoft.com/office/drawing/2014/main" id="{740F8C8B-E52F-46CF-89C7-51C6A037CF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1279" y="598259"/>
              <a:ext cx="10889442" cy="5680742"/>
            </a:xfrm>
            <a:prstGeom prst="rect">
              <a:avLst/>
            </a:prstGeom>
            <a:solidFill>
              <a:schemeClr val="accent6">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Online Media 4" title="Maria and Adonnis">
            <a:hlinkClick r:id="" action="ppaction://media"/>
            <a:extLst>
              <a:ext uri="{FF2B5EF4-FFF2-40B4-BE49-F238E27FC236}">
                <a16:creationId xmlns:a16="http://schemas.microsoft.com/office/drawing/2014/main" id="{723DBD7D-5907-B5AB-99E1-2F7EC75C6EC3}"/>
              </a:ext>
            </a:extLst>
          </p:cNvPr>
          <p:cNvPicPr>
            <a:picLocks noRot="1" noChangeAspect="1"/>
          </p:cNvPicPr>
          <p:nvPr>
            <a:videoFile r:link="rId1"/>
          </p:nvPr>
        </p:nvPicPr>
        <p:blipFill>
          <a:blip r:embed="rId3"/>
          <a:stretch>
            <a:fillRect/>
          </a:stretch>
        </p:blipFill>
        <p:spPr>
          <a:xfrm>
            <a:off x="6803647" y="2092715"/>
            <a:ext cx="5072667" cy="4253656"/>
          </a:xfrm>
          <a:prstGeom prst="rect">
            <a:avLst/>
          </a:prstGeom>
        </p:spPr>
      </p:pic>
      <p:grpSp>
        <p:nvGrpSpPr>
          <p:cNvPr id="36" name="Group 35">
            <a:extLst>
              <a:ext uri="{FF2B5EF4-FFF2-40B4-BE49-F238E27FC236}">
                <a16:creationId xmlns:a16="http://schemas.microsoft.com/office/drawing/2014/main" id="{E27AF472-EAE3-4572-AB69-B92BD10DBC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37" name="Freeform: Shape 36">
              <a:extLst>
                <a:ext uri="{FF2B5EF4-FFF2-40B4-BE49-F238E27FC236}">
                  <a16:creationId xmlns:a16="http://schemas.microsoft.com/office/drawing/2014/main" id="{BF4DB9D2-6215-420C-874C-82EADF8C6C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8" name="Freeform: Shape 37">
              <a:extLst>
                <a:ext uri="{FF2B5EF4-FFF2-40B4-BE49-F238E27FC236}">
                  <a16:creationId xmlns:a16="http://schemas.microsoft.com/office/drawing/2014/main" id="{1F003139-C97C-44FA-B139-32E4DFDCE9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39" name="Freeform: Shape 38">
              <a:extLst>
                <a:ext uri="{FF2B5EF4-FFF2-40B4-BE49-F238E27FC236}">
                  <a16:creationId xmlns:a16="http://schemas.microsoft.com/office/drawing/2014/main" id="{5CE4DD6E-8CEA-45EE-B630-DBC22144D8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0" name="Freeform: Shape 39">
              <a:extLst>
                <a:ext uri="{FF2B5EF4-FFF2-40B4-BE49-F238E27FC236}">
                  <a16:creationId xmlns:a16="http://schemas.microsoft.com/office/drawing/2014/main" id="{A4372F7F-AA3C-470B-AA61-7C35B7722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1" name="Freeform: Shape 40">
              <a:extLst>
                <a:ext uri="{FF2B5EF4-FFF2-40B4-BE49-F238E27FC236}">
                  <a16:creationId xmlns:a16="http://schemas.microsoft.com/office/drawing/2014/main" id="{34B605BF-D199-43DD-9328-E99F2ADFC6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2" name="Freeform: Shape 41">
              <a:extLst>
                <a:ext uri="{FF2B5EF4-FFF2-40B4-BE49-F238E27FC236}">
                  <a16:creationId xmlns:a16="http://schemas.microsoft.com/office/drawing/2014/main" id="{E5D42A77-7336-4A35-8922-8098A16AA2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43" name="Freeform: Shape 42">
              <a:extLst>
                <a:ext uri="{FF2B5EF4-FFF2-40B4-BE49-F238E27FC236}">
                  <a16:creationId xmlns:a16="http://schemas.microsoft.com/office/drawing/2014/main" id="{7401EE7D-B85D-4C10-AB8C-71884EFB1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sp>
        <p:nvSpPr>
          <p:cNvPr id="2" name="Title 1">
            <a:extLst>
              <a:ext uri="{FF2B5EF4-FFF2-40B4-BE49-F238E27FC236}">
                <a16:creationId xmlns:a16="http://schemas.microsoft.com/office/drawing/2014/main" id="{FF9E31A3-2F79-C6FB-F39A-0561A360A257}"/>
              </a:ext>
            </a:extLst>
          </p:cNvPr>
          <p:cNvSpPr>
            <a:spLocks noGrp="1"/>
          </p:cNvSpPr>
          <p:nvPr>
            <p:ph type="title"/>
          </p:nvPr>
        </p:nvSpPr>
        <p:spPr>
          <a:xfrm>
            <a:off x="786384" y="841249"/>
            <a:ext cx="5692953" cy="2587131"/>
          </a:xfrm>
        </p:spPr>
        <p:txBody>
          <a:bodyPr anchor="b">
            <a:normAutofit/>
          </a:bodyPr>
          <a:lstStyle/>
          <a:p>
            <a:r>
              <a:rPr lang="en-US" sz="4800">
                <a:solidFill>
                  <a:schemeClr val="bg1"/>
                </a:solidFill>
              </a:rPr>
              <a:t>Patient Cases</a:t>
            </a:r>
          </a:p>
        </p:txBody>
      </p:sp>
      <p:sp>
        <p:nvSpPr>
          <p:cNvPr id="25" name="Content Placeholder 24">
            <a:extLst>
              <a:ext uri="{FF2B5EF4-FFF2-40B4-BE49-F238E27FC236}">
                <a16:creationId xmlns:a16="http://schemas.microsoft.com/office/drawing/2014/main" id="{02786B8C-55F8-A20B-4750-73D116F9612C}"/>
              </a:ext>
            </a:extLst>
          </p:cNvPr>
          <p:cNvSpPr>
            <a:spLocks noGrp="1"/>
          </p:cNvSpPr>
          <p:nvPr>
            <p:ph idx="1"/>
          </p:nvPr>
        </p:nvSpPr>
        <p:spPr>
          <a:xfrm>
            <a:off x="786383" y="3566810"/>
            <a:ext cx="5692953" cy="2651110"/>
          </a:xfrm>
        </p:spPr>
        <p:txBody>
          <a:bodyPr anchor="ctr">
            <a:normAutofit/>
          </a:bodyPr>
          <a:lstStyle/>
          <a:p>
            <a:r>
              <a:rPr lang="en-US" sz="1800" dirty="0">
                <a:solidFill>
                  <a:schemeClr val="tx2"/>
                </a:solidFill>
              </a:rPr>
              <a:t>Started Prenatal Chiro Care @ 5 months pregnant</a:t>
            </a:r>
          </a:p>
          <a:p>
            <a:r>
              <a:rPr lang="en-US" sz="1800" dirty="0">
                <a:solidFill>
                  <a:schemeClr val="tx2"/>
                </a:solidFill>
              </a:rPr>
              <a:t>Adjusted into 4</a:t>
            </a:r>
            <a:r>
              <a:rPr lang="en-US" sz="1800" baseline="30000" dirty="0">
                <a:solidFill>
                  <a:schemeClr val="tx2"/>
                </a:solidFill>
              </a:rPr>
              <a:t>th</a:t>
            </a:r>
            <a:r>
              <a:rPr lang="en-US" sz="1800" dirty="0">
                <a:solidFill>
                  <a:schemeClr val="tx2"/>
                </a:solidFill>
              </a:rPr>
              <a:t> Trimester</a:t>
            </a:r>
          </a:p>
          <a:p>
            <a:r>
              <a:rPr lang="en-US" sz="1800" dirty="0">
                <a:solidFill>
                  <a:schemeClr val="tx2"/>
                </a:solidFill>
              </a:rPr>
              <a:t>Undiagnosed Placenta Previa – Led to Emergency C-Section </a:t>
            </a:r>
          </a:p>
          <a:p>
            <a:r>
              <a:rPr lang="en-US" sz="1800" dirty="0">
                <a:solidFill>
                  <a:schemeClr val="tx2"/>
                </a:solidFill>
              </a:rPr>
              <a:t>Baby Boy Adjusted since Birth - Present</a:t>
            </a:r>
          </a:p>
        </p:txBody>
      </p:sp>
    </p:spTree>
    <p:extLst>
      <p:ext uri="{BB962C8B-B14F-4D97-AF65-F5344CB8AC3E}">
        <p14:creationId xmlns:p14="http://schemas.microsoft.com/office/powerpoint/2010/main" val="1148492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BD8C4DC3-CB07-96D9-80B2-B347BCC442A8}"/>
              </a:ext>
            </a:extLst>
          </p:cNvPr>
          <p:cNvSpPr>
            <a:spLocks noGrp="1"/>
          </p:cNvSpPr>
          <p:nvPr>
            <p:ph type="title"/>
          </p:nvPr>
        </p:nvSpPr>
        <p:spPr>
          <a:xfrm>
            <a:off x="5232400" y="1354819"/>
            <a:ext cx="6124576" cy="2678363"/>
          </a:xfrm>
        </p:spPr>
        <p:txBody>
          <a:bodyPr vert="horz" lIns="91440" tIns="45720" rIns="91440" bIns="45720" rtlCol="0" anchor="b">
            <a:normAutofit/>
          </a:bodyPr>
          <a:lstStyle/>
          <a:p>
            <a:pPr algn="r"/>
            <a:r>
              <a:rPr lang="en-US" sz="7200" kern="1200">
                <a:solidFill>
                  <a:schemeClr val="bg1"/>
                </a:solidFill>
                <a:latin typeface="+mj-lt"/>
                <a:ea typeface="+mj-ea"/>
                <a:cs typeface="+mj-cs"/>
              </a:rPr>
              <a:t>State of Health</a:t>
            </a:r>
          </a:p>
        </p:txBody>
      </p:sp>
      <p:sp>
        <p:nvSpPr>
          <p:cNvPr id="5" name="Text Placeholder 4">
            <a:extLst>
              <a:ext uri="{FF2B5EF4-FFF2-40B4-BE49-F238E27FC236}">
                <a16:creationId xmlns:a16="http://schemas.microsoft.com/office/drawing/2014/main" id="{14409CCD-AE3E-4608-8E71-B4D28D1310A1}"/>
              </a:ext>
            </a:extLst>
          </p:cNvPr>
          <p:cNvSpPr>
            <a:spLocks noGrp="1"/>
          </p:cNvSpPr>
          <p:nvPr>
            <p:ph type="body" idx="1"/>
          </p:nvPr>
        </p:nvSpPr>
        <p:spPr>
          <a:xfrm>
            <a:off x="5228702" y="4414180"/>
            <a:ext cx="6128274" cy="884538"/>
          </a:xfrm>
        </p:spPr>
        <p:txBody>
          <a:bodyPr vert="horz" lIns="91440" tIns="45720" rIns="91440" bIns="45720" rtlCol="0">
            <a:normAutofit/>
          </a:bodyPr>
          <a:lstStyle/>
          <a:p>
            <a:pPr algn="r"/>
            <a:r>
              <a:rPr lang="en-US" kern="1200" dirty="0" err="1">
                <a:solidFill>
                  <a:schemeClr val="bg1"/>
                </a:solidFill>
                <a:latin typeface="+mn-lt"/>
                <a:ea typeface="+mn-ea"/>
                <a:cs typeface="+mn-cs"/>
              </a:rPr>
              <a:t>NeuroImmune</a:t>
            </a:r>
            <a:endParaRPr lang="en-US" kern="1200" dirty="0">
              <a:solidFill>
                <a:schemeClr val="bg1"/>
              </a:solidFill>
              <a:latin typeface="+mn-lt"/>
              <a:ea typeface="+mn-ea"/>
              <a:cs typeface="+mn-cs"/>
            </a:endParaRPr>
          </a:p>
        </p:txBody>
      </p:sp>
      <p:sp>
        <p:nvSpPr>
          <p:cNvPr id="22" name="Freeform: Shape 21">
            <a:extLst>
              <a:ext uri="{FF2B5EF4-FFF2-40B4-BE49-F238E27FC236}">
                <a16:creationId xmlns:a16="http://schemas.microsoft.com/office/drawing/2014/main" id="{E253338B-EC15-4112-B0AA-4135021E9A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4" name="Group 23">
            <a:extLst>
              <a:ext uri="{FF2B5EF4-FFF2-40B4-BE49-F238E27FC236}">
                <a16:creationId xmlns:a16="http://schemas.microsoft.com/office/drawing/2014/main" id="{431899EE-49A4-469F-BDB5-0A178C5510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effectLst>
            <a:outerShdw blurRad="381000" dist="152400" algn="l" rotWithShape="0">
              <a:prstClr val="black">
                <a:alpha val="10000"/>
              </a:prstClr>
            </a:outerShdw>
          </a:effectLst>
        </p:grpSpPr>
        <p:sp>
          <p:nvSpPr>
            <p:cNvPr id="25" name="Freeform: Shape 24">
              <a:extLst>
                <a:ext uri="{FF2B5EF4-FFF2-40B4-BE49-F238E27FC236}">
                  <a16:creationId xmlns:a16="http://schemas.microsoft.com/office/drawing/2014/main" id="{463E0550-0AFD-458E-A821-787F4CB6FF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BC5702A-BA45-4A2C-99DC-525993A9CE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2">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3527387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985C286-2FF7-8ACF-5690-245D11A0A4A8}"/>
              </a:ext>
            </a:extLst>
          </p:cNvPr>
          <p:cNvPicPr>
            <a:picLocks noChangeAspect="1"/>
          </p:cNvPicPr>
          <p:nvPr/>
        </p:nvPicPr>
        <p:blipFill rotWithShape="1">
          <a:blip r:embed="rId2">
            <a:duotone>
              <a:schemeClr val="bg2">
                <a:shade val="45000"/>
                <a:satMod val="135000"/>
              </a:schemeClr>
              <a:prstClr val="white"/>
            </a:duotone>
          </a:blip>
          <a:srcRect t="15413"/>
          <a:stretch/>
        </p:blipFill>
        <p:spPr>
          <a:xfrm>
            <a:off x="20" y="10"/>
            <a:ext cx="12191980" cy="6857990"/>
          </a:xfrm>
          <a:prstGeom prst="rect">
            <a:avLst/>
          </a:prstGeom>
        </p:spPr>
      </p:pic>
      <p:sp>
        <p:nvSpPr>
          <p:cNvPr id="2" name="Title 1">
            <a:extLst>
              <a:ext uri="{FF2B5EF4-FFF2-40B4-BE49-F238E27FC236}">
                <a16:creationId xmlns:a16="http://schemas.microsoft.com/office/drawing/2014/main" id="{379D0F24-23C2-6F4F-6C70-907119911C49}"/>
              </a:ext>
            </a:extLst>
          </p:cNvPr>
          <p:cNvSpPr>
            <a:spLocks noGrp="1"/>
          </p:cNvSpPr>
          <p:nvPr>
            <p:ph type="title"/>
          </p:nvPr>
        </p:nvSpPr>
        <p:spPr>
          <a:xfrm>
            <a:off x="838200" y="365125"/>
            <a:ext cx="10515600" cy="1325563"/>
          </a:xfrm>
        </p:spPr>
        <p:txBody>
          <a:bodyPr>
            <a:normAutofit/>
          </a:bodyPr>
          <a:lstStyle/>
          <a:p>
            <a:r>
              <a:rPr lang="en-US"/>
              <a:t>The prenatal brain</a:t>
            </a:r>
          </a:p>
        </p:txBody>
      </p:sp>
      <p:graphicFrame>
        <p:nvGraphicFramePr>
          <p:cNvPr id="5" name="Content Placeholder 2">
            <a:extLst>
              <a:ext uri="{FF2B5EF4-FFF2-40B4-BE49-F238E27FC236}">
                <a16:creationId xmlns:a16="http://schemas.microsoft.com/office/drawing/2014/main" id="{C630C836-0EB5-497F-E99A-D1A16640BBB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A red flag on a pole&#10;&#10;Description automatically generated">
            <a:extLst>
              <a:ext uri="{FF2B5EF4-FFF2-40B4-BE49-F238E27FC236}">
                <a16:creationId xmlns:a16="http://schemas.microsoft.com/office/drawing/2014/main" id="{F17AEB1C-AFEF-B168-5127-A9D266E232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0" y="2813430"/>
            <a:ext cx="415510" cy="615570"/>
          </a:xfrm>
          <a:prstGeom prst="rect">
            <a:avLst/>
          </a:prstGeom>
        </p:spPr>
      </p:pic>
    </p:spTree>
    <p:extLst>
      <p:ext uri="{BB962C8B-B14F-4D97-AF65-F5344CB8AC3E}">
        <p14:creationId xmlns:p14="http://schemas.microsoft.com/office/powerpoint/2010/main" val="3207141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79D0F24-23C2-6F4F-6C70-907119911C49}"/>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The prenatal brain</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C6960A8-38F3-E053-01FA-7E09185B3892}"/>
              </a:ext>
            </a:extLst>
          </p:cNvPr>
          <p:cNvSpPr>
            <a:spLocks noGrp="1"/>
          </p:cNvSpPr>
          <p:nvPr>
            <p:ph idx="1"/>
          </p:nvPr>
        </p:nvSpPr>
        <p:spPr>
          <a:xfrm>
            <a:off x="1155548" y="2217343"/>
            <a:ext cx="9880893" cy="3959619"/>
          </a:xfrm>
        </p:spPr>
        <p:txBody>
          <a:bodyPr>
            <a:normAutofit/>
          </a:bodyPr>
          <a:lstStyle/>
          <a:p>
            <a:r>
              <a:rPr lang="en-US" sz="1900"/>
              <a:t>Pregnancy – Immune suppressed state</a:t>
            </a:r>
          </a:p>
          <a:p>
            <a:pPr lvl="1"/>
            <a:r>
              <a:rPr lang="en-US" sz="1900"/>
              <a:t>Baby is considered “foreign” which maintains pregnancy</a:t>
            </a:r>
          </a:p>
          <a:p>
            <a:r>
              <a:rPr lang="en-US" sz="1900"/>
              <a:t>At the time of delivery mom’s T Cells change the suppression state and move towards a proinflammatory state</a:t>
            </a:r>
          </a:p>
          <a:p>
            <a:pPr lvl="1"/>
            <a:r>
              <a:rPr lang="en-US" sz="1900"/>
              <a:t>Baby it is time to come into world</a:t>
            </a:r>
          </a:p>
          <a:p>
            <a:r>
              <a:rPr lang="en-US" sz="1900"/>
              <a:t>Stress during pregnancy – mom can rob cortisol from the baby through the umbilical cord</a:t>
            </a:r>
          </a:p>
          <a:p>
            <a:pPr lvl="1"/>
            <a:r>
              <a:rPr lang="en-US" sz="1900"/>
              <a:t>Changes the entire environment and outcome</a:t>
            </a:r>
          </a:p>
          <a:p>
            <a:pPr lvl="1"/>
            <a:r>
              <a:rPr lang="en-US" sz="1900"/>
              <a:t>Hijacking the developing amygdala </a:t>
            </a:r>
          </a:p>
          <a:p>
            <a:r>
              <a:rPr lang="en-US" sz="1900"/>
              <a:t>Vaccines given to mom = proinflammation</a:t>
            </a:r>
          </a:p>
          <a:p>
            <a:pPr lvl="1"/>
            <a:r>
              <a:rPr lang="en-US" sz="1900"/>
              <a:t>28 - 36 weeks</a:t>
            </a:r>
          </a:p>
          <a:p>
            <a:pPr lvl="1"/>
            <a:r>
              <a:rPr lang="en-US" sz="1900"/>
              <a:t>Foreign injection &gt; Inflammation &gt; Mitochondria under stress </a:t>
            </a:r>
          </a:p>
          <a:p>
            <a:pPr marL="457200" lvl="1" indent="0">
              <a:buNone/>
            </a:pPr>
            <a:endParaRPr lang="en-US" sz="1900"/>
          </a:p>
          <a:p>
            <a:pPr lvl="1"/>
            <a:endParaRPr lang="en-US" sz="1900"/>
          </a:p>
          <a:p>
            <a:pPr lvl="1"/>
            <a:endParaRPr lang="en-US" sz="1900"/>
          </a:p>
        </p:txBody>
      </p:sp>
    </p:spTree>
    <p:extLst>
      <p:ext uri="{BB962C8B-B14F-4D97-AF65-F5344CB8AC3E}">
        <p14:creationId xmlns:p14="http://schemas.microsoft.com/office/powerpoint/2010/main" val="31019752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07276D-96F4-8E35-16ED-47BEA3931ECC}"/>
              </a:ext>
            </a:extLst>
          </p:cNvPr>
          <p:cNvSpPr>
            <a:spLocks noGrp="1"/>
          </p:cNvSpPr>
          <p:nvPr>
            <p:ph type="title"/>
          </p:nvPr>
        </p:nvSpPr>
        <p:spPr>
          <a:xfrm>
            <a:off x="1156851" y="637762"/>
            <a:ext cx="9888496" cy="900131"/>
          </a:xfrm>
        </p:spPr>
        <p:txBody>
          <a:bodyPr anchor="t">
            <a:normAutofit/>
          </a:bodyPr>
          <a:lstStyle/>
          <a:p>
            <a:r>
              <a:rPr lang="en-US" sz="4000">
                <a:solidFill>
                  <a:schemeClr val="bg1"/>
                </a:solidFill>
              </a:rPr>
              <a:t>Newest Vaccines</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9B64C9F-CE3B-A925-6480-704537F55CDA}"/>
              </a:ext>
            </a:extLst>
          </p:cNvPr>
          <p:cNvSpPr>
            <a:spLocks noGrp="1"/>
          </p:cNvSpPr>
          <p:nvPr>
            <p:ph idx="1"/>
          </p:nvPr>
        </p:nvSpPr>
        <p:spPr>
          <a:xfrm>
            <a:off x="1155548" y="2217343"/>
            <a:ext cx="9880893" cy="3959619"/>
          </a:xfrm>
        </p:spPr>
        <p:txBody>
          <a:bodyPr>
            <a:normAutofit/>
          </a:bodyPr>
          <a:lstStyle/>
          <a:p>
            <a:r>
              <a:rPr lang="en-US" sz="2400"/>
              <a:t>COVID</a:t>
            </a:r>
          </a:p>
          <a:p>
            <a:pPr lvl="1"/>
            <a:r>
              <a:rPr lang="en-US"/>
              <a:t>Not a vaccine</a:t>
            </a:r>
          </a:p>
          <a:p>
            <a:pPr lvl="1"/>
            <a:r>
              <a:rPr lang="en-US"/>
              <a:t>Gene therapy product</a:t>
            </a:r>
          </a:p>
          <a:p>
            <a:pPr lvl="2"/>
            <a:r>
              <a:rPr lang="en-US" sz="2400"/>
              <a:t>Mom is forced to respond to a synthetic mRNA &gt; Spike Protein crosses the blood brain barrier</a:t>
            </a:r>
          </a:p>
          <a:p>
            <a:pPr lvl="1"/>
            <a:r>
              <a:rPr lang="en-US"/>
              <a:t>Outcomes</a:t>
            </a:r>
          </a:p>
          <a:p>
            <a:pPr lvl="2"/>
            <a:r>
              <a:rPr lang="en-US" sz="2400"/>
              <a:t>Increase risk for miscarriage </a:t>
            </a:r>
          </a:p>
          <a:p>
            <a:pPr lvl="2"/>
            <a:r>
              <a:rPr lang="en-US" sz="2400"/>
              <a:t>Seizures</a:t>
            </a:r>
          </a:p>
          <a:p>
            <a:pPr lvl="2"/>
            <a:r>
              <a:rPr lang="en-US" sz="2400"/>
              <a:t>Neuroimmune compromise to the mom and the developing baby</a:t>
            </a:r>
          </a:p>
        </p:txBody>
      </p:sp>
    </p:spTree>
    <p:extLst>
      <p:ext uri="{BB962C8B-B14F-4D97-AF65-F5344CB8AC3E}">
        <p14:creationId xmlns:p14="http://schemas.microsoft.com/office/powerpoint/2010/main" val="3693619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57407290E8D9740A290CD78D0171D81" ma:contentTypeVersion="18" ma:contentTypeDescription="Create a new document." ma:contentTypeScope="" ma:versionID="5400cdd6a31f7560ba12f6fb08329596">
  <xsd:schema xmlns:xsd="http://www.w3.org/2001/XMLSchema" xmlns:xs="http://www.w3.org/2001/XMLSchema" xmlns:p="http://schemas.microsoft.com/office/2006/metadata/properties" xmlns:ns2="f73f69e4-d65b-42d6-be56-b2fa8c3cbb07" xmlns:ns3="7bf1a51f-5c8d-467c-b9cf-7927420e355a" targetNamespace="http://schemas.microsoft.com/office/2006/metadata/properties" ma:root="true" ma:fieldsID="6977584a92f71c6701cdd7765e3f2a63" ns2:_="" ns3:_="">
    <xsd:import namespace="f73f69e4-d65b-42d6-be56-b2fa8c3cbb07"/>
    <xsd:import namespace="7bf1a51f-5c8d-467c-b9cf-7927420e355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3f69e4-d65b-42d6-be56-b2fa8c3cbb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e9fc6f9-c48f-4415-a04e-d51d40b53f3a"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bf1a51f-5c8d-467c-b9cf-7927420e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b234ec1d-1777-43b7-a10b-60ed9a32af1c}" ma:internalName="TaxCatchAll" ma:showField="CatchAllData" ma:web="7bf1a51f-5c8d-467c-b9cf-7927420e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8D4F88-0481-4CAC-B7DC-44FC897685AA}"/>
</file>

<file path=customXml/itemProps2.xml><?xml version="1.0" encoding="utf-8"?>
<ds:datastoreItem xmlns:ds="http://schemas.openxmlformats.org/officeDocument/2006/customXml" ds:itemID="{056E0384-3453-4A84-8C7E-07D96E05D789}"/>
</file>

<file path=docProps/app.xml><?xml version="1.0" encoding="utf-8"?>
<Properties xmlns="http://schemas.openxmlformats.org/officeDocument/2006/extended-properties" xmlns:vt="http://schemas.openxmlformats.org/officeDocument/2006/docPropsVTypes">
  <TotalTime>1733</TotalTime>
  <Words>1623</Words>
  <Application>Microsoft Office PowerPoint</Application>
  <PresentationFormat>Widescreen</PresentationFormat>
  <Paragraphs>254</Paragraphs>
  <Slides>44</Slides>
  <Notes>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Yu Gothic UI Light</vt:lpstr>
      <vt:lpstr>Aptos</vt:lpstr>
      <vt:lpstr>Aptos Display</vt:lpstr>
      <vt:lpstr>Arial</vt:lpstr>
      <vt:lpstr>Arial Rounded MT Bold</vt:lpstr>
      <vt:lpstr>Calibri</vt:lpstr>
      <vt:lpstr>DDG_ProximaNova</vt:lpstr>
      <vt:lpstr>Inter</vt:lpstr>
      <vt:lpstr>Roboto</vt:lpstr>
      <vt:lpstr>Office Theme</vt:lpstr>
      <vt:lpstr>The Neurological Journey of Baby Human: Preconception/Pregnancy/Birth/Child</vt:lpstr>
      <vt:lpstr>Prenatal Development Dr. Canty Prenatal workup as a Doula and as a Chiropractor</vt:lpstr>
      <vt:lpstr>Two Necessary Components of Your Birth Team</vt:lpstr>
      <vt:lpstr>Prenatal Workup</vt:lpstr>
      <vt:lpstr>Patient Cases</vt:lpstr>
      <vt:lpstr>State of Health</vt:lpstr>
      <vt:lpstr>The prenatal brain</vt:lpstr>
      <vt:lpstr>The prenatal brain</vt:lpstr>
      <vt:lpstr>Newest Vaccines</vt:lpstr>
      <vt:lpstr>PowerPoint Presentation</vt:lpstr>
      <vt:lpstr>Prenatal / Postnatal Key Words</vt:lpstr>
      <vt:lpstr>The Baby Brain</vt:lpstr>
      <vt:lpstr>PowerPoint Presentation</vt:lpstr>
      <vt:lpstr>Second Trimester </vt:lpstr>
      <vt:lpstr>Third Trimester</vt:lpstr>
      <vt:lpstr>Brainwaves</vt:lpstr>
      <vt:lpstr>Special Senses Electrical Communicator</vt:lpstr>
      <vt:lpstr>Fixation of Gaze</vt:lpstr>
      <vt:lpstr>6 Minutes of Phone Use</vt:lpstr>
      <vt:lpstr>At birth: Toxic Soup and Chronic Condition</vt:lpstr>
      <vt:lpstr>Glyphosate Causes Autism (in rodents)</vt:lpstr>
      <vt:lpstr>Flouride</vt:lpstr>
      <vt:lpstr>Sub Conscious Mind</vt:lpstr>
      <vt:lpstr>NeuroEmotional Technique</vt:lpstr>
      <vt:lpstr>NET</vt:lpstr>
      <vt:lpstr>NeuroEmotional Technique</vt:lpstr>
      <vt:lpstr>Pulse Points</vt:lpstr>
      <vt:lpstr>PowerPoint Presentation</vt:lpstr>
      <vt:lpstr>Energy Workshop</vt:lpstr>
      <vt:lpstr>FAST</vt:lpstr>
      <vt:lpstr>Postnatal Development</vt:lpstr>
      <vt:lpstr>Baby Human’s Blueprint</vt:lpstr>
      <vt:lpstr>PowerPoint Presentation</vt:lpstr>
      <vt:lpstr>CMB App</vt:lpstr>
      <vt:lpstr>CDC changed developmental acquisition normalizing developmental delay</vt:lpstr>
      <vt:lpstr>Gross Motor</vt:lpstr>
      <vt:lpstr>Emotional clearing resulting after the pandemic</vt:lpstr>
      <vt:lpstr>Management Plan</vt:lpstr>
      <vt:lpstr>Chiro-Doula Management Plan</vt:lpstr>
      <vt:lpstr>Assessment Matrix</vt:lpstr>
      <vt:lpstr>Newest Vaccines</vt:lpstr>
      <vt:lpstr>Resources to share with your community</vt:lpstr>
      <vt:lpstr>Reach out…</vt:lpstr>
      <vt:lpstr>Reach out…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Laura Hanson</dc:creator>
  <cp:lastModifiedBy>Laura Hanson</cp:lastModifiedBy>
  <cp:revision>10</cp:revision>
  <dcterms:created xsi:type="dcterms:W3CDTF">2024-09-15T13:51:14Z</dcterms:created>
  <dcterms:modified xsi:type="dcterms:W3CDTF">2024-10-11T12:41:47Z</dcterms:modified>
</cp:coreProperties>
</file>